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4" r:id="rId1"/>
  </p:sldMasterIdLst>
  <p:notesMasterIdLst>
    <p:notesMasterId r:id="rId15"/>
  </p:notesMasterIdLst>
  <p:sldIdLst>
    <p:sldId id="263" r:id="rId2"/>
    <p:sldId id="268" r:id="rId3"/>
    <p:sldId id="266" r:id="rId4"/>
    <p:sldId id="267" r:id="rId5"/>
    <p:sldId id="271" r:id="rId6"/>
    <p:sldId id="277" r:id="rId7"/>
    <p:sldId id="270" r:id="rId8"/>
    <p:sldId id="278" r:id="rId9"/>
    <p:sldId id="272" r:id="rId10"/>
    <p:sldId id="273" r:id="rId11"/>
    <p:sldId id="274" r:id="rId12"/>
    <p:sldId id="275" r:id="rId13"/>
    <p:sldId id="276" r:id="rId14"/>
  </p:sldIdLst>
  <p:sldSz cx="9144000" cy="5143500" type="screen16x9"/>
  <p:notesSz cx="6858000" cy="9144000"/>
  <p:embeddedFontLst>
    <p:embeddedFont>
      <p:font typeface="Open Sans" panose="020B0606030504020204" pitchFamily="34" charset="0"/>
      <p:regular r:id="rId16"/>
      <p:bold r:id="rId17"/>
      <p:italic r:id="rId18"/>
      <p:boldItalic r:id="rId19"/>
    </p:embeddedFont>
    <p:embeddedFont>
      <p:font typeface="Proxima Nova" panose="020B060402020202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95" autoAdjust="0"/>
  </p:normalViewPr>
  <p:slideViewPr>
    <p:cSldViewPr snapToGrid="0">
      <p:cViewPr varScale="1">
        <p:scale>
          <a:sx n="109" d="100"/>
          <a:sy n="109" d="100"/>
        </p:scale>
        <p:origin x="648"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18C35A-35B0-4E2A-B048-042125F9113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448AAD8-C0DF-472B-B08E-931BA8E3B22E}">
      <dgm:prSet/>
      <dgm:spPr/>
      <dgm:t>
        <a:bodyPr/>
        <a:lstStyle/>
        <a:p>
          <a:pPr>
            <a:lnSpc>
              <a:spcPct val="100000"/>
            </a:lnSpc>
          </a:pPr>
          <a:r>
            <a:rPr lang="en-US" b="1" i="0" dirty="0"/>
            <a:t>Introduction: </a:t>
          </a:r>
          <a:r>
            <a:rPr lang="en-US" b="0" i="0" dirty="0" err="1"/>
            <a:t>Quantium's</a:t>
          </a:r>
          <a:r>
            <a:rPr lang="en-US" b="0" i="0" dirty="0"/>
            <a:t> retail analytics report offers a comprehensive analysis of customer buying habits in the chip category, utilizing transaction and behavior data to reveal insights for strategic decision-making</a:t>
          </a:r>
          <a:r>
            <a:rPr lang="en-US" b="1" i="0" dirty="0"/>
            <a:t>. </a:t>
          </a:r>
          <a:endParaRPr lang="en-US" dirty="0"/>
        </a:p>
      </dgm:t>
    </dgm:pt>
    <dgm:pt modelId="{32D839D3-B601-43D3-AB85-5A06300B6E82}" type="parTrans" cxnId="{8E263FBE-A8EA-44D3-9B31-2A69F65EB4B6}">
      <dgm:prSet/>
      <dgm:spPr/>
      <dgm:t>
        <a:bodyPr/>
        <a:lstStyle/>
        <a:p>
          <a:endParaRPr lang="en-US"/>
        </a:p>
      </dgm:t>
    </dgm:pt>
    <dgm:pt modelId="{932CE255-EA8E-438C-B78C-0B87703F4438}" type="sibTrans" cxnId="{8E263FBE-A8EA-44D3-9B31-2A69F65EB4B6}">
      <dgm:prSet/>
      <dgm:spPr/>
      <dgm:t>
        <a:bodyPr/>
        <a:lstStyle/>
        <a:p>
          <a:endParaRPr lang="en-US"/>
        </a:p>
      </dgm:t>
    </dgm:pt>
    <dgm:pt modelId="{9B62FE84-5337-42C9-B037-8C250188EDDA}">
      <dgm:prSet/>
      <dgm:spPr/>
      <dgm:t>
        <a:bodyPr/>
        <a:lstStyle/>
        <a:p>
          <a:pPr>
            <a:lnSpc>
              <a:spcPct val="100000"/>
            </a:lnSpc>
          </a:pPr>
          <a:r>
            <a:rPr lang="en-US" b="1" i="0" dirty="0"/>
            <a:t>Objectives: </a:t>
          </a:r>
          <a:r>
            <a:rPr lang="en-US" dirty="0"/>
            <a:t>The primary objective is to deliver actionable insights to optimize marketing strategies, improve customer retention, and drive business growth by understanding the factors influencing sales and customer behavior.</a:t>
          </a:r>
          <a:endParaRPr lang="en-US" b="0" dirty="0"/>
        </a:p>
      </dgm:t>
    </dgm:pt>
    <dgm:pt modelId="{232B65F2-882A-4505-8E6C-A0AC7583944F}" type="parTrans" cxnId="{98748AD6-CB11-4FF7-B97D-B05C227B328C}">
      <dgm:prSet/>
      <dgm:spPr/>
      <dgm:t>
        <a:bodyPr/>
        <a:lstStyle/>
        <a:p>
          <a:endParaRPr lang="en-US"/>
        </a:p>
      </dgm:t>
    </dgm:pt>
    <dgm:pt modelId="{AE030160-DD64-44BD-B227-46EF5D51F2C8}" type="sibTrans" cxnId="{98748AD6-CB11-4FF7-B97D-B05C227B328C}">
      <dgm:prSet/>
      <dgm:spPr/>
      <dgm:t>
        <a:bodyPr/>
        <a:lstStyle/>
        <a:p>
          <a:endParaRPr lang="en-US"/>
        </a:p>
      </dgm:t>
    </dgm:pt>
    <dgm:pt modelId="{F791D897-8720-41D7-BD06-E37F0E52774E}" type="pres">
      <dgm:prSet presAssocID="{0E18C35A-35B0-4E2A-B048-042125F91130}" presName="root" presStyleCnt="0">
        <dgm:presLayoutVars>
          <dgm:dir/>
          <dgm:resizeHandles val="exact"/>
        </dgm:presLayoutVars>
      </dgm:prSet>
      <dgm:spPr/>
    </dgm:pt>
    <dgm:pt modelId="{05679D1F-FAB9-49E9-ADFC-4C079390D21F}" type="pres">
      <dgm:prSet presAssocID="{E448AAD8-C0DF-472B-B08E-931BA8E3B22E}" presName="compNode" presStyleCnt="0"/>
      <dgm:spPr/>
    </dgm:pt>
    <dgm:pt modelId="{4D3BF3AC-469C-40DC-9ED1-AE86943591AB}" type="pres">
      <dgm:prSet presAssocID="{E448AAD8-C0DF-472B-B08E-931BA8E3B22E}" presName="bgRect" presStyleLbl="bgShp" presStyleIdx="0" presStyleCnt="2"/>
      <dgm:spPr/>
    </dgm:pt>
    <dgm:pt modelId="{4D066791-5F31-4C3D-A550-B8CAAFBF2794}" type="pres">
      <dgm:prSet presAssocID="{E448AAD8-C0DF-472B-B08E-931BA8E3B22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18020F35-25CD-44CA-BB7F-E05B11D9B07C}" type="pres">
      <dgm:prSet presAssocID="{E448AAD8-C0DF-472B-B08E-931BA8E3B22E}" presName="spaceRect" presStyleCnt="0"/>
      <dgm:spPr/>
    </dgm:pt>
    <dgm:pt modelId="{EE5B7357-266D-425C-B91D-F739A1761E41}" type="pres">
      <dgm:prSet presAssocID="{E448AAD8-C0DF-472B-B08E-931BA8E3B22E}" presName="parTx" presStyleLbl="revTx" presStyleIdx="0" presStyleCnt="2">
        <dgm:presLayoutVars>
          <dgm:chMax val="0"/>
          <dgm:chPref val="0"/>
        </dgm:presLayoutVars>
      </dgm:prSet>
      <dgm:spPr/>
    </dgm:pt>
    <dgm:pt modelId="{E14B9925-BC30-4EA6-838B-3EBC6C913D20}" type="pres">
      <dgm:prSet presAssocID="{932CE255-EA8E-438C-B78C-0B87703F4438}" presName="sibTrans" presStyleCnt="0"/>
      <dgm:spPr/>
    </dgm:pt>
    <dgm:pt modelId="{9229E9DD-B6F8-4154-9A33-92DDDBBD1782}" type="pres">
      <dgm:prSet presAssocID="{9B62FE84-5337-42C9-B037-8C250188EDDA}" presName="compNode" presStyleCnt="0"/>
      <dgm:spPr/>
    </dgm:pt>
    <dgm:pt modelId="{8F1CC7CB-4176-4353-BE45-B56750B8D607}" type="pres">
      <dgm:prSet presAssocID="{9B62FE84-5337-42C9-B037-8C250188EDDA}" presName="bgRect" presStyleLbl="bgShp" presStyleIdx="1" presStyleCnt="2"/>
      <dgm:spPr/>
    </dgm:pt>
    <dgm:pt modelId="{1A12D950-48D6-4DDB-8CD8-708E82AF1BFC}" type="pres">
      <dgm:prSet presAssocID="{9B62FE84-5337-42C9-B037-8C250188EDD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58656C84-AA2B-41C8-9DC3-8FC1179E0EFE}" type="pres">
      <dgm:prSet presAssocID="{9B62FE84-5337-42C9-B037-8C250188EDDA}" presName="spaceRect" presStyleCnt="0"/>
      <dgm:spPr/>
    </dgm:pt>
    <dgm:pt modelId="{67415D44-0845-4B1D-A2B7-6389ED27E37F}" type="pres">
      <dgm:prSet presAssocID="{9B62FE84-5337-42C9-B037-8C250188EDDA}" presName="parTx" presStyleLbl="revTx" presStyleIdx="1" presStyleCnt="2">
        <dgm:presLayoutVars>
          <dgm:chMax val="0"/>
          <dgm:chPref val="0"/>
        </dgm:presLayoutVars>
      </dgm:prSet>
      <dgm:spPr/>
    </dgm:pt>
  </dgm:ptLst>
  <dgm:cxnLst>
    <dgm:cxn modelId="{61B8B11B-166F-4531-94A1-5C92653E4304}" type="presOf" srcId="{9B62FE84-5337-42C9-B037-8C250188EDDA}" destId="{67415D44-0845-4B1D-A2B7-6389ED27E37F}" srcOrd="0" destOrd="0" presId="urn:microsoft.com/office/officeart/2018/2/layout/IconVerticalSolidList"/>
    <dgm:cxn modelId="{0864E867-3330-42AD-99B4-CAB17B0031F6}" type="presOf" srcId="{0E18C35A-35B0-4E2A-B048-042125F91130}" destId="{F791D897-8720-41D7-BD06-E37F0E52774E}" srcOrd="0" destOrd="0" presId="urn:microsoft.com/office/officeart/2018/2/layout/IconVerticalSolidList"/>
    <dgm:cxn modelId="{63145CB6-8FC5-4066-935F-0DEC87B893F0}" type="presOf" srcId="{E448AAD8-C0DF-472B-B08E-931BA8E3B22E}" destId="{EE5B7357-266D-425C-B91D-F739A1761E41}" srcOrd="0" destOrd="0" presId="urn:microsoft.com/office/officeart/2018/2/layout/IconVerticalSolidList"/>
    <dgm:cxn modelId="{8E263FBE-A8EA-44D3-9B31-2A69F65EB4B6}" srcId="{0E18C35A-35B0-4E2A-B048-042125F91130}" destId="{E448AAD8-C0DF-472B-B08E-931BA8E3B22E}" srcOrd="0" destOrd="0" parTransId="{32D839D3-B601-43D3-AB85-5A06300B6E82}" sibTransId="{932CE255-EA8E-438C-B78C-0B87703F4438}"/>
    <dgm:cxn modelId="{98748AD6-CB11-4FF7-B97D-B05C227B328C}" srcId="{0E18C35A-35B0-4E2A-B048-042125F91130}" destId="{9B62FE84-5337-42C9-B037-8C250188EDDA}" srcOrd="1" destOrd="0" parTransId="{232B65F2-882A-4505-8E6C-A0AC7583944F}" sibTransId="{AE030160-DD64-44BD-B227-46EF5D51F2C8}"/>
    <dgm:cxn modelId="{6617A06F-0538-485D-8FC6-F3241502146B}" type="presParOf" srcId="{F791D897-8720-41D7-BD06-E37F0E52774E}" destId="{05679D1F-FAB9-49E9-ADFC-4C079390D21F}" srcOrd="0" destOrd="0" presId="urn:microsoft.com/office/officeart/2018/2/layout/IconVerticalSolidList"/>
    <dgm:cxn modelId="{F2888F14-6D5D-4225-A7D9-970E69F2E3F2}" type="presParOf" srcId="{05679D1F-FAB9-49E9-ADFC-4C079390D21F}" destId="{4D3BF3AC-469C-40DC-9ED1-AE86943591AB}" srcOrd="0" destOrd="0" presId="urn:microsoft.com/office/officeart/2018/2/layout/IconVerticalSolidList"/>
    <dgm:cxn modelId="{7E34914F-DB78-421F-B03F-EBF6E315B299}" type="presParOf" srcId="{05679D1F-FAB9-49E9-ADFC-4C079390D21F}" destId="{4D066791-5F31-4C3D-A550-B8CAAFBF2794}" srcOrd="1" destOrd="0" presId="urn:microsoft.com/office/officeart/2018/2/layout/IconVerticalSolidList"/>
    <dgm:cxn modelId="{8A5060CB-9467-440E-9E6C-58A71B51FAE0}" type="presParOf" srcId="{05679D1F-FAB9-49E9-ADFC-4C079390D21F}" destId="{18020F35-25CD-44CA-BB7F-E05B11D9B07C}" srcOrd="2" destOrd="0" presId="urn:microsoft.com/office/officeart/2018/2/layout/IconVerticalSolidList"/>
    <dgm:cxn modelId="{507019FF-8DF8-4769-B6BA-1CF8C129A199}" type="presParOf" srcId="{05679D1F-FAB9-49E9-ADFC-4C079390D21F}" destId="{EE5B7357-266D-425C-B91D-F739A1761E41}" srcOrd="3" destOrd="0" presId="urn:microsoft.com/office/officeart/2018/2/layout/IconVerticalSolidList"/>
    <dgm:cxn modelId="{13EFE48E-357C-47D8-BE7F-7C61D21C3B48}" type="presParOf" srcId="{F791D897-8720-41D7-BD06-E37F0E52774E}" destId="{E14B9925-BC30-4EA6-838B-3EBC6C913D20}" srcOrd="1" destOrd="0" presId="urn:microsoft.com/office/officeart/2018/2/layout/IconVerticalSolidList"/>
    <dgm:cxn modelId="{044B3D6F-631E-441C-971D-6DCB9DD84166}" type="presParOf" srcId="{F791D897-8720-41D7-BD06-E37F0E52774E}" destId="{9229E9DD-B6F8-4154-9A33-92DDDBBD1782}" srcOrd="2" destOrd="0" presId="urn:microsoft.com/office/officeart/2018/2/layout/IconVerticalSolidList"/>
    <dgm:cxn modelId="{5F66B892-4044-4066-88AF-2E9EE81CA2F4}" type="presParOf" srcId="{9229E9DD-B6F8-4154-9A33-92DDDBBD1782}" destId="{8F1CC7CB-4176-4353-BE45-B56750B8D607}" srcOrd="0" destOrd="0" presId="urn:microsoft.com/office/officeart/2018/2/layout/IconVerticalSolidList"/>
    <dgm:cxn modelId="{A100DE0A-7CBA-4D50-BD3C-8F8BE0C249B7}" type="presParOf" srcId="{9229E9DD-B6F8-4154-9A33-92DDDBBD1782}" destId="{1A12D950-48D6-4DDB-8CD8-708E82AF1BFC}" srcOrd="1" destOrd="0" presId="urn:microsoft.com/office/officeart/2018/2/layout/IconVerticalSolidList"/>
    <dgm:cxn modelId="{265829F5-DDD9-4066-AB49-A7EC27AA7616}" type="presParOf" srcId="{9229E9DD-B6F8-4154-9A33-92DDDBBD1782}" destId="{58656C84-AA2B-41C8-9DC3-8FC1179E0EFE}" srcOrd="2" destOrd="0" presId="urn:microsoft.com/office/officeart/2018/2/layout/IconVerticalSolidList"/>
    <dgm:cxn modelId="{44EDB35B-A80F-468B-959D-8C95942601D9}" type="presParOf" srcId="{9229E9DD-B6F8-4154-9A33-92DDDBBD1782}" destId="{67415D44-0845-4B1D-A2B7-6389ED27E37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0F542-0E18-48FC-9295-65EB916EA20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736FFD6-307F-4282-8DD4-B948C8CAC964}">
      <dgm:prSet/>
      <dgm:spPr/>
      <dgm:t>
        <a:bodyPr/>
        <a:lstStyle/>
        <a:p>
          <a:r>
            <a:rPr lang="en-US"/>
            <a:t>• </a:t>
          </a:r>
          <a:r>
            <a:rPr lang="en-US" b="1"/>
            <a:t>Short-Term Strategies:</a:t>
          </a:r>
          <a:endParaRPr lang="en-US"/>
        </a:p>
      </dgm:t>
    </dgm:pt>
    <dgm:pt modelId="{236781B2-7056-4364-B05C-0B9A75ECCBE3}" type="parTrans" cxnId="{A6A239B6-F17F-4522-BBA4-D150797CE23A}">
      <dgm:prSet/>
      <dgm:spPr/>
      <dgm:t>
        <a:bodyPr/>
        <a:lstStyle/>
        <a:p>
          <a:endParaRPr lang="en-US"/>
        </a:p>
      </dgm:t>
    </dgm:pt>
    <dgm:pt modelId="{58FD7E18-0A43-4C0A-976D-32895F216CD4}" type="sibTrans" cxnId="{A6A239B6-F17F-4522-BBA4-D150797CE23A}">
      <dgm:prSet/>
      <dgm:spPr/>
      <dgm:t>
        <a:bodyPr/>
        <a:lstStyle/>
        <a:p>
          <a:endParaRPr lang="en-US"/>
        </a:p>
      </dgm:t>
    </dgm:pt>
    <dgm:pt modelId="{FCB7FECA-1CE1-45AC-B67B-0C86B4EBD00C}">
      <dgm:prSet/>
      <dgm:spPr/>
      <dgm:t>
        <a:bodyPr/>
        <a:lstStyle/>
        <a:p>
          <a:r>
            <a:rPr lang="en-IN"/>
            <a:t>Launch exclusive offers and loyalty programs.</a:t>
          </a:r>
          <a:endParaRPr lang="en-US"/>
        </a:p>
      </dgm:t>
    </dgm:pt>
    <dgm:pt modelId="{FC6EDA6E-EA8A-46BB-8BF4-CE8B0D378366}" type="parTrans" cxnId="{029381BC-4E2C-4817-94F1-4D503C9400B3}">
      <dgm:prSet/>
      <dgm:spPr/>
      <dgm:t>
        <a:bodyPr/>
        <a:lstStyle/>
        <a:p>
          <a:endParaRPr lang="en-US"/>
        </a:p>
      </dgm:t>
    </dgm:pt>
    <dgm:pt modelId="{9E308377-66BB-4E47-8984-9D90E76ECCC9}" type="sibTrans" cxnId="{029381BC-4E2C-4817-94F1-4D503C9400B3}">
      <dgm:prSet/>
      <dgm:spPr/>
      <dgm:t>
        <a:bodyPr/>
        <a:lstStyle/>
        <a:p>
          <a:endParaRPr lang="en-US"/>
        </a:p>
      </dgm:t>
    </dgm:pt>
    <dgm:pt modelId="{A0F6C9A9-7605-439C-8504-10A2ABAFEA36}">
      <dgm:prSet/>
      <dgm:spPr/>
      <dgm:t>
        <a:bodyPr/>
        <a:lstStyle/>
        <a:p>
          <a:r>
            <a:rPr lang="en-IN"/>
            <a:t>Start personalized email campaigns.</a:t>
          </a:r>
          <a:endParaRPr lang="en-US"/>
        </a:p>
      </dgm:t>
    </dgm:pt>
    <dgm:pt modelId="{39BE507B-53E9-4B44-AE28-EFC0F6363988}" type="parTrans" cxnId="{333DC264-C9D6-4394-A53C-A1A4BD73E01F}">
      <dgm:prSet/>
      <dgm:spPr/>
      <dgm:t>
        <a:bodyPr/>
        <a:lstStyle/>
        <a:p>
          <a:endParaRPr lang="en-US"/>
        </a:p>
      </dgm:t>
    </dgm:pt>
    <dgm:pt modelId="{368A9896-859C-4A0F-9669-FC0513611E3E}" type="sibTrans" cxnId="{333DC264-C9D6-4394-A53C-A1A4BD73E01F}">
      <dgm:prSet/>
      <dgm:spPr/>
      <dgm:t>
        <a:bodyPr/>
        <a:lstStyle/>
        <a:p>
          <a:endParaRPr lang="en-US"/>
        </a:p>
      </dgm:t>
    </dgm:pt>
    <dgm:pt modelId="{89171FDA-32D0-4DE5-BC09-C0BAEE1051D2}">
      <dgm:prSet/>
      <dgm:spPr/>
      <dgm:t>
        <a:bodyPr/>
        <a:lstStyle/>
        <a:p>
          <a:r>
            <a:rPr lang="en-IN"/>
            <a:t>Launch social media campaigns.</a:t>
          </a:r>
          <a:endParaRPr lang="en-US"/>
        </a:p>
      </dgm:t>
    </dgm:pt>
    <dgm:pt modelId="{74A32685-25AF-4ACD-8905-A153439DBB3E}" type="parTrans" cxnId="{093902C3-9067-42FD-9636-05D5E71D1848}">
      <dgm:prSet/>
      <dgm:spPr/>
      <dgm:t>
        <a:bodyPr/>
        <a:lstStyle/>
        <a:p>
          <a:endParaRPr lang="en-US"/>
        </a:p>
      </dgm:t>
    </dgm:pt>
    <dgm:pt modelId="{9B20AFDA-8EE4-49B4-9055-E362B9C1FAE5}" type="sibTrans" cxnId="{093902C3-9067-42FD-9636-05D5E71D1848}">
      <dgm:prSet/>
      <dgm:spPr/>
      <dgm:t>
        <a:bodyPr/>
        <a:lstStyle/>
        <a:p>
          <a:endParaRPr lang="en-US"/>
        </a:p>
      </dgm:t>
    </dgm:pt>
    <dgm:pt modelId="{8E046AD6-51EF-42FF-B3C8-7ED892F3C782}">
      <dgm:prSet/>
      <dgm:spPr/>
      <dgm:t>
        <a:bodyPr/>
        <a:lstStyle/>
        <a:p>
          <a:r>
            <a:rPr lang="en-IN"/>
            <a:t>Begin regular customer feedback collection.</a:t>
          </a:r>
          <a:endParaRPr lang="en-US"/>
        </a:p>
      </dgm:t>
    </dgm:pt>
    <dgm:pt modelId="{225F0151-45C8-49B6-AF19-656510B5204C}" type="parTrans" cxnId="{C0F439FA-9F0B-4F12-B357-D4C51032272B}">
      <dgm:prSet/>
      <dgm:spPr/>
      <dgm:t>
        <a:bodyPr/>
        <a:lstStyle/>
        <a:p>
          <a:endParaRPr lang="en-US"/>
        </a:p>
      </dgm:t>
    </dgm:pt>
    <dgm:pt modelId="{60B8A2D6-A9F5-4DA0-8CEE-50B3ECA4CAB2}" type="sibTrans" cxnId="{C0F439FA-9F0B-4F12-B357-D4C51032272B}">
      <dgm:prSet/>
      <dgm:spPr/>
      <dgm:t>
        <a:bodyPr/>
        <a:lstStyle/>
        <a:p>
          <a:endParaRPr lang="en-US"/>
        </a:p>
      </dgm:t>
    </dgm:pt>
    <dgm:pt modelId="{C61CE99D-DA65-41C2-86AA-8BCB6E1BED97}">
      <dgm:prSet/>
      <dgm:spPr/>
      <dgm:t>
        <a:bodyPr/>
        <a:lstStyle/>
        <a:p>
          <a:r>
            <a:rPr lang="en-US" dirty="0"/>
            <a:t>• </a:t>
          </a:r>
          <a:r>
            <a:rPr lang="en-US" b="1" dirty="0"/>
            <a:t>Mid-Term Focus: </a:t>
          </a:r>
          <a:endParaRPr lang="en-US" dirty="0"/>
        </a:p>
      </dgm:t>
    </dgm:pt>
    <dgm:pt modelId="{CEA1AA32-8CE0-42CD-B2F1-719D6DA241BF}" type="parTrans" cxnId="{A37DFCC6-93DC-4685-9CC9-3EDEBEF79FFE}">
      <dgm:prSet/>
      <dgm:spPr/>
      <dgm:t>
        <a:bodyPr/>
        <a:lstStyle/>
        <a:p>
          <a:endParaRPr lang="en-US"/>
        </a:p>
      </dgm:t>
    </dgm:pt>
    <dgm:pt modelId="{6D17831E-C1A7-422F-AB4E-592B308CCE2D}" type="sibTrans" cxnId="{A37DFCC6-93DC-4685-9CC9-3EDEBEF79FFE}">
      <dgm:prSet/>
      <dgm:spPr/>
      <dgm:t>
        <a:bodyPr/>
        <a:lstStyle/>
        <a:p>
          <a:endParaRPr lang="en-US"/>
        </a:p>
      </dgm:t>
    </dgm:pt>
    <dgm:pt modelId="{1EC4F186-C8F3-4CF6-884B-3CFC88047735}">
      <dgm:prSet/>
      <dgm:spPr/>
      <dgm:t>
        <a:bodyPr/>
        <a:lstStyle/>
        <a:p>
          <a:r>
            <a:rPr lang="en-IN"/>
            <a:t>Roll out engagement programs for Retirees.</a:t>
          </a:r>
          <a:endParaRPr lang="en-US"/>
        </a:p>
      </dgm:t>
    </dgm:pt>
    <dgm:pt modelId="{F7F451C7-A0D6-45D5-868C-954CF92C60D7}" type="parTrans" cxnId="{EAE9A280-6084-432C-9537-91F77B62AFB0}">
      <dgm:prSet/>
      <dgm:spPr/>
      <dgm:t>
        <a:bodyPr/>
        <a:lstStyle/>
        <a:p>
          <a:endParaRPr lang="en-US"/>
        </a:p>
      </dgm:t>
    </dgm:pt>
    <dgm:pt modelId="{CA32AF8B-6683-4742-9462-A02F221D4AE3}" type="sibTrans" cxnId="{EAE9A280-6084-432C-9537-91F77B62AFB0}">
      <dgm:prSet/>
      <dgm:spPr/>
      <dgm:t>
        <a:bodyPr/>
        <a:lstStyle/>
        <a:p>
          <a:endParaRPr lang="en-US"/>
        </a:p>
      </dgm:t>
    </dgm:pt>
    <dgm:pt modelId="{CD3E15C5-C748-4887-BC33-6B405DFD2ECE}">
      <dgm:prSet/>
      <dgm:spPr/>
      <dgm:t>
        <a:bodyPr/>
        <a:lstStyle/>
        <a:p>
          <a:r>
            <a:rPr lang="en-IN"/>
            <a:t>Execute seasonal marketing campaigns.</a:t>
          </a:r>
          <a:endParaRPr lang="en-US"/>
        </a:p>
      </dgm:t>
    </dgm:pt>
    <dgm:pt modelId="{DBA44321-D879-4A0B-8668-491FA4B81AD4}" type="parTrans" cxnId="{01042B1A-9B4F-49FF-8D81-8F67E90ECA04}">
      <dgm:prSet/>
      <dgm:spPr/>
      <dgm:t>
        <a:bodyPr/>
        <a:lstStyle/>
        <a:p>
          <a:endParaRPr lang="en-US"/>
        </a:p>
      </dgm:t>
    </dgm:pt>
    <dgm:pt modelId="{E0B07B6D-C4E0-4679-AD5E-B1A5F72A7342}" type="sibTrans" cxnId="{01042B1A-9B4F-49FF-8D81-8F67E90ECA04}">
      <dgm:prSet/>
      <dgm:spPr/>
      <dgm:t>
        <a:bodyPr/>
        <a:lstStyle/>
        <a:p>
          <a:endParaRPr lang="en-US"/>
        </a:p>
      </dgm:t>
    </dgm:pt>
    <dgm:pt modelId="{1284B4E5-3E25-4E84-9A3F-A99247CDC6E7}">
      <dgm:prSet/>
      <dgm:spPr/>
      <dgm:t>
        <a:bodyPr/>
        <a:lstStyle/>
        <a:p>
          <a:r>
            <a:rPr lang="en-IN"/>
            <a:t>Distribute educational content for Retirees.</a:t>
          </a:r>
          <a:endParaRPr lang="en-US"/>
        </a:p>
      </dgm:t>
    </dgm:pt>
    <dgm:pt modelId="{5C11DDAB-58BE-4816-94D4-CDD3FC4F9DDB}" type="parTrans" cxnId="{DE209D20-D575-4F8B-89D9-E939B5292F38}">
      <dgm:prSet/>
      <dgm:spPr/>
      <dgm:t>
        <a:bodyPr/>
        <a:lstStyle/>
        <a:p>
          <a:endParaRPr lang="en-US"/>
        </a:p>
      </dgm:t>
    </dgm:pt>
    <dgm:pt modelId="{F2436925-2FE4-473A-BB9E-15E68923ED50}" type="sibTrans" cxnId="{DE209D20-D575-4F8B-89D9-E939B5292F38}">
      <dgm:prSet/>
      <dgm:spPr/>
      <dgm:t>
        <a:bodyPr/>
        <a:lstStyle/>
        <a:p>
          <a:endParaRPr lang="en-US"/>
        </a:p>
      </dgm:t>
    </dgm:pt>
    <dgm:pt modelId="{C08150A6-31AF-4477-8EA3-057E196BBE86}">
      <dgm:prSet/>
      <dgm:spPr/>
      <dgm:t>
        <a:bodyPr/>
        <a:lstStyle/>
        <a:p>
          <a:r>
            <a:rPr lang="en-IN"/>
            <a:t>Refine loyalty programs and retention strategies</a:t>
          </a:r>
          <a:endParaRPr lang="en-US"/>
        </a:p>
      </dgm:t>
    </dgm:pt>
    <dgm:pt modelId="{FE415558-1D7E-4FD2-8D26-58115AFF2C34}" type="parTrans" cxnId="{57EB1C93-42A3-4F7A-A8E2-8C77CD5A053B}">
      <dgm:prSet/>
      <dgm:spPr/>
      <dgm:t>
        <a:bodyPr/>
        <a:lstStyle/>
        <a:p>
          <a:endParaRPr lang="en-US"/>
        </a:p>
      </dgm:t>
    </dgm:pt>
    <dgm:pt modelId="{CCA498CF-FD9F-45A9-ADE8-F28C029FC976}" type="sibTrans" cxnId="{57EB1C93-42A3-4F7A-A8E2-8C77CD5A053B}">
      <dgm:prSet/>
      <dgm:spPr/>
      <dgm:t>
        <a:bodyPr/>
        <a:lstStyle/>
        <a:p>
          <a:endParaRPr lang="en-US"/>
        </a:p>
      </dgm:t>
    </dgm:pt>
    <dgm:pt modelId="{2AF953AF-A80B-4605-B3D7-F6D2F16F7FDA}">
      <dgm:prSet/>
      <dgm:spPr/>
      <dgm:t>
        <a:bodyPr/>
        <a:lstStyle/>
        <a:p>
          <a:r>
            <a:rPr lang="en-US"/>
            <a:t>• </a:t>
          </a:r>
          <a:r>
            <a:rPr lang="en-US" b="1"/>
            <a:t>Long-Term Development:</a:t>
          </a:r>
          <a:endParaRPr lang="en-US"/>
        </a:p>
      </dgm:t>
    </dgm:pt>
    <dgm:pt modelId="{2D061EA0-F1BA-4525-801D-87615541B302}" type="parTrans" cxnId="{8B5EFC19-C909-4DD7-92C2-D880B624535C}">
      <dgm:prSet/>
      <dgm:spPr/>
      <dgm:t>
        <a:bodyPr/>
        <a:lstStyle/>
        <a:p>
          <a:endParaRPr lang="en-US"/>
        </a:p>
      </dgm:t>
    </dgm:pt>
    <dgm:pt modelId="{C8B79DAC-4706-4768-B49A-E4436BE47AFB}" type="sibTrans" cxnId="{8B5EFC19-C909-4DD7-92C2-D880B624535C}">
      <dgm:prSet/>
      <dgm:spPr/>
      <dgm:t>
        <a:bodyPr/>
        <a:lstStyle/>
        <a:p>
          <a:endParaRPr lang="en-US"/>
        </a:p>
      </dgm:t>
    </dgm:pt>
    <dgm:pt modelId="{F50C74D2-4F7E-45D1-9A9A-5E9200E83565}">
      <dgm:prSet/>
      <dgm:spPr/>
      <dgm:t>
        <a:bodyPr/>
        <a:lstStyle/>
        <a:p>
          <a:r>
            <a:rPr lang="en-IN"/>
            <a:t>Introduce new product bundles and convenience products.</a:t>
          </a:r>
          <a:endParaRPr lang="en-US"/>
        </a:p>
      </dgm:t>
    </dgm:pt>
    <dgm:pt modelId="{C214A2EA-6079-4D60-B8E7-33DBEABCCBB2}" type="parTrans" cxnId="{4BFC7447-1971-4BAC-8123-749C7439CBDC}">
      <dgm:prSet/>
      <dgm:spPr/>
      <dgm:t>
        <a:bodyPr/>
        <a:lstStyle/>
        <a:p>
          <a:endParaRPr lang="en-US"/>
        </a:p>
      </dgm:t>
    </dgm:pt>
    <dgm:pt modelId="{BEEF4B9C-F662-45C5-A2AC-A47B9278463A}" type="sibTrans" cxnId="{4BFC7447-1971-4BAC-8123-749C7439CBDC}">
      <dgm:prSet/>
      <dgm:spPr/>
      <dgm:t>
        <a:bodyPr/>
        <a:lstStyle/>
        <a:p>
          <a:endParaRPr lang="en-US"/>
        </a:p>
      </dgm:t>
    </dgm:pt>
    <dgm:pt modelId="{353D5414-CFDE-4A1F-B84B-094289A3B8E9}">
      <dgm:prSet/>
      <dgm:spPr/>
      <dgm:t>
        <a:bodyPr/>
        <a:lstStyle/>
        <a:p>
          <a:r>
            <a:rPr lang="en-IN"/>
            <a:t>Adjust strategies based on seasonal promotion effectiveness.</a:t>
          </a:r>
          <a:endParaRPr lang="en-US"/>
        </a:p>
      </dgm:t>
    </dgm:pt>
    <dgm:pt modelId="{DFA19C30-C38E-4E6E-AF06-4EC17513A50D}" type="parTrans" cxnId="{F7EC79A4-FF69-46A4-8418-8A5F7A4EF830}">
      <dgm:prSet/>
      <dgm:spPr/>
      <dgm:t>
        <a:bodyPr/>
        <a:lstStyle/>
        <a:p>
          <a:endParaRPr lang="en-US"/>
        </a:p>
      </dgm:t>
    </dgm:pt>
    <dgm:pt modelId="{348E4C90-3E3B-411B-841A-77606A0673AF}" type="sibTrans" cxnId="{F7EC79A4-FF69-46A4-8418-8A5F7A4EF830}">
      <dgm:prSet/>
      <dgm:spPr/>
      <dgm:t>
        <a:bodyPr/>
        <a:lstStyle/>
        <a:p>
          <a:endParaRPr lang="en-US"/>
        </a:p>
      </dgm:t>
    </dgm:pt>
    <dgm:pt modelId="{AD501C5A-F1A1-4F08-AD94-1FDA8BAE077A}">
      <dgm:prSet/>
      <dgm:spPr/>
      <dgm:t>
        <a:bodyPr/>
        <a:lstStyle/>
        <a:p>
          <a:r>
            <a:rPr lang="en-IN"/>
            <a:t>Enhance loyalty rewards.</a:t>
          </a:r>
          <a:endParaRPr lang="en-US"/>
        </a:p>
      </dgm:t>
    </dgm:pt>
    <dgm:pt modelId="{A6386945-B95A-4D15-96DB-E855B1362465}" type="parTrans" cxnId="{5DD72EAE-A7B8-4BBC-8D87-AF259169B843}">
      <dgm:prSet/>
      <dgm:spPr/>
      <dgm:t>
        <a:bodyPr/>
        <a:lstStyle/>
        <a:p>
          <a:endParaRPr lang="en-US"/>
        </a:p>
      </dgm:t>
    </dgm:pt>
    <dgm:pt modelId="{FBC2812D-A4DD-46E7-9EAA-363A576653B6}" type="sibTrans" cxnId="{5DD72EAE-A7B8-4BBC-8D87-AF259169B843}">
      <dgm:prSet/>
      <dgm:spPr/>
      <dgm:t>
        <a:bodyPr/>
        <a:lstStyle/>
        <a:p>
          <a:endParaRPr lang="en-US"/>
        </a:p>
      </dgm:t>
    </dgm:pt>
    <dgm:pt modelId="{A7D555B6-037E-42A4-BD7E-9805A1B5C83C}">
      <dgm:prSet/>
      <dgm:spPr/>
      <dgm:t>
        <a:bodyPr/>
        <a:lstStyle/>
        <a:p>
          <a:r>
            <a:rPr lang="en-IN"/>
            <a:t>Scale direct marketing for Retirees.</a:t>
          </a:r>
          <a:endParaRPr lang="en-US"/>
        </a:p>
      </dgm:t>
    </dgm:pt>
    <dgm:pt modelId="{4E0EB298-E722-4B9F-880E-F56F2803B521}" type="parTrans" cxnId="{8022C97F-A83F-45AA-849C-ED43D802D7F1}">
      <dgm:prSet/>
      <dgm:spPr/>
      <dgm:t>
        <a:bodyPr/>
        <a:lstStyle/>
        <a:p>
          <a:endParaRPr lang="en-US"/>
        </a:p>
      </dgm:t>
    </dgm:pt>
    <dgm:pt modelId="{6DC48317-A0E9-4A60-AF90-E17B7C7905C5}" type="sibTrans" cxnId="{8022C97F-A83F-45AA-849C-ED43D802D7F1}">
      <dgm:prSet/>
      <dgm:spPr/>
      <dgm:t>
        <a:bodyPr/>
        <a:lstStyle/>
        <a:p>
          <a:endParaRPr lang="en-US"/>
        </a:p>
      </dgm:t>
    </dgm:pt>
    <dgm:pt modelId="{582C5A47-7863-4CA3-BD7B-909A992559DA}" type="pres">
      <dgm:prSet presAssocID="{1D00F542-0E18-48FC-9295-65EB916EA20C}" presName="Name0" presStyleCnt="0">
        <dgm:presLayoutVars>
          <dgm:dir/>
          <dgm:animLvl val="lvl"/>
          <dgm:resizeHandles val="exact"/>
        </dgm:presLayoutVars>
      </dgm:prSet>
      <dgm:spPr/>
    </dgm:pt>
    <dgm:pt modelId="{04736588-F842-46C2-9B2A-4A6D332D3310}" type="pres">
      <dgm:prSet presAssocID="{7736FFD6-307F-4282-8DD4-B948C8CAC964}" presName="composite" presStyleCnt="0"/>
      <dgm:spPr/>
    </dgm:pt>
    <dgm:pt modelId="{B3FA668A-C6E7-464A-86FF-31E5CF0A4C90}" type="pres">
      <dgm:prSet presAssocID="{7736FFD6-307F-4282-8DD4-B948C8CAC964}" presName="parTx" presStyleLbl="alignNode1" presStyleIdx="0" presStyleCnt="3">
        <dgm:presLayoutVars>
          <dgm:chMax val="0"/>
          <dgm:chPref val="0"/>
          <dgm:bulletEnabled val="1"/>
        </dgm:presLayoutVars>
      </dgm:prSet>
      <dgm:spPr/>
    </dgm:pt>
    <dgm:pt modelId="{015720C3-1529-4638-A2C1-ECE75A7AAC60}" type="pres">
      <dgm:prSet presAssocID="{7736FFD6-307F-4282-8DD4-B948C8CAC964}" presName="desTx" presStyleLbl="alignAccFollowNode1" presStyleIdx="0" presStyleCnt="3">
        <dgm:presLayoutVars>
          <dgm:bulletEnabled val="1"/>
        </dgm:presLayoutVars>
      </dgm:prSet>
      <dgm:spPr/>
    </dgm:pt>
    <dgm:pt modelId="{8E3999A1-01B0-45BF-98B7-99A1CEAAE7D4}" type="pres">
      <dgm:prSet presAssocID="{58FD7E18-0A43-4C0A-976D-32895F216CD4}" presName="space" presStyleCnt="0"/>
      <dgm:spPr/>
    </dgm:pt>
    <dgm:pt modelId="{178C605B-53F9-47FA-AB99-1234CA8B431F}" type="pres">
      <dgm:prSet presAssocID="{C61CE99D-DA65-41C2-86AA-8BCB6E1BED97}" presName="composite" presStyleCnt="0"/>
      <dgm:spPr/>
    </dgm:pt>
    <dgm:pt modelId="{9A6B3AEE-6F7B-41A3-B632-4588AEF678C5}" type="pres">
      <dgm:prSet presAssocID="{C61CE99D-DA65-41C2-86AA-8BCB6E1BED97}" presName="parTx" presStyleLbl="alignNode1" presStyleIdx="1" presStyleCnt="3">
        <dgm:presLayoutVars>
          <dgm:chMax val="0"/>
          <dgm:chPref val="0"/>
          <dgm:bulletEnabled val="1"/>
        </dgm:presLayoutVars>
      </dgm:prSet>
      <dgm:spPr/>
    </dgm:pt>
    <dgm:pt modelId="{29106840-1672-4E20-80F1-9041D13B5488}" type="pres">
      <dgm:prSet presAssocID="{C61CE99D-DA65-41C2-86AA-8BCB6E1BED97}" presName="desTx" presStyleLbl="alignAccFollowNode1" presStyleIdx="1" presStyleCnt="3">
        <dgm:presLayoutVars>
          <dgm:bulletEnabled val="1"/>
        </dgm:presLayoutVars>
      </dgm:prSet>
      <dgm:spPr/>
    </dgm:pt>
    <dgm:pt modelId="{5109DA39-F468-40F7-A66B-F3FC0DE5A6A9}" type="pres">
      <dgm:prSet presAssocID="{6D17831E-C1A7-422F-AB4E-592B308CCE2D}" presName="space" presStyleCnt="0"/>
      <dgm:spPr/>
    </dgm:pt>
    <dgm:pt modelId="{FF5502B4-361E-4B22-B843-A99FA8E5BB0E}" type="pres">
      <dgm:prSet presAssocID="{2AF953AF-A80B-4605-B3D7-F6D2F16F7FDA}" presName="composite" presStyleCnt="0"/>
      <dgm:spPr/>
    </dgm:pt>
    <dgm:pt modelId="{D8A3C6E6-B4F6-4707-B94F-D03B00FE3E17}" type="pres">
      <dgm:prSet presAssocID="{2AF953AF-A80B-4605-B3D7-F6D2F16F7FDA}" presName="parTx" presStyleLbl="alignNode1" presStyleIdx="2" presStyleCnt="3">
        <dgm:presLayoutVars>
          <dgm:chMax val="0"/>
          <dgm:chPref val="0"/>
          <dgm:bulletEnabled val="1"/>
        </dgm:presLayoutVars>
      </dgm:prSet>
      <dgm:spPr/>
    </dgm:pt>
    <dgm:pt modelId="{BA29D9EF-1324-4F1C-9E72-ECD2424C0100}" type="pres">
      <dgm:prSet presAssocID="{2AF953AF-A80B-4605-B3D7-F6D2F16F7FDA}" presName="desTx" presStyleLbl="alignAccFollowNode1" presStyleIdx="2" presStyleCnt="3">
        <dgm:presLayoutVars>
          <dgm:bulletEnabled val="1"/>
        </dgm:presLayoutVars>
      </dgm:prSet>
      <dgm:spPr/>
    </dgm:pt>
  </dgm:ptLst>
  <dgm:cxnLst>
    <dgm:cxn modelId="{8B5EFC19-C909-4DD7-92C2-D880B624535C}" srcId="{1D00F542-0E18-48FC-9295-65EB916EA20C}" destId="{2AF953AF-A80B-4605-B3D7-F6D2F16F7FDA}" srcOrd="2" destOrd="0" parTransId="{2D061EA0-F1BA-4525-801D-87615541B302}" sibTransId="{C8B79DAC-4706-4768-B49A-E4436BE47AFB}"/>
    <dgm:cxn modelId="{01042B1A-9B4F-49FF-8D81-8F67E90ECA04}" srcId="{C61CE99D-DA65-41C2-86AA-8BCB6E1BED97}" destId="{CD3E15C5-C748-4887-BC33-6B405DFD2ECE}" srcOrd="1" destOrd="0" parTransId="{DBA44321-D879-4A0B-8668-491FA4B81AD4}" sibTransId="{E0B07B6D-C4E0-4679-AD5E-B1A5F72A7342}"/>
    <dgm:cxn modelId="{DE209D20-D575-4F8B-89D9-E939B5292F38}" srcId="{C61CE99D-DA65-41C2-86AA-8BCB6E1BED97}" destId="{1284B4E5-3E25-4E84-9A3F-A99247CDC6E7}" srcOrd="2" destOrd="0" parTransId="{5C11DDAB-58BE-4816-94D4-CDD3FC4F9DDB}" sibTransId="{F2436925-2FE4-473A-BB9E-15E68923ED50}"/>
    <dgm:cxn modelId="{B44F4525-25DB-4F18-9B27-F9D9886834D3}" type="presOf" srcId="{1D00F542-0E18-48FC-9295-65EB916EA20C}" destId="{582C5A47-7863-4CA3-BD7B-909A992559DA}" srcOrd="0" destOrd="0" presId="urn:microsoft.com/office/officeart/2005/8/layout/hList1"/>
    <dgm:cxn modelId="{2B09EB27-6BED-43B1-9DFF-1F1EE0CA598E}" type="presOf" srcId="{C61CE99D-DA65-41C2-86AA-8BCB6E1BED97}" destId="{9A6B3AEE-6F7B-41A3-B632-4588AEF678C5}" srcOrd="0" destOrd="0" presId="urn:microsoft.com/office/officeart/2005/8/layout/hList1"/>
    <dgm:cxn modelId="{338AA42A-0BB7-4DFA-9EFB-17E90D1230CC}" type="presOf" srcId="{CD3E15C5-C748-4887-BC33-6B405DFD2ECE}" destId="{29106840-1672-4E20-80F1-9041D13B5488}" srcOrd="0" destOrd="1" presId="urn:microsoft.com/office/officeart/2005/8/layout/hList1"/>
    <dgm:cxn modelId="{CDF63233-1BC4-4273-93DA-A39FDD0E615C}" type="presOf" srcId="{89171FDA-32D0-4DE5-BC09-C0BAEE1051D2}" destId="{015720C3-1529-4638-A2C1-ECE75A7AAC60}" srcOrd="0" destOrd="2" presId="urn:microsoft.com/office/officeart/2005/8/layout/hList1"/>
    <dgm:cxn modelId="{36C1BB3B-0392-4368-8AB6-798D8BD8CF0A}" type="presOf" srcId="{1EC4F186-C8F3-4CF6-884B-3CFC88047735}" destId="{29106840-1672-4E20-80F1-9041D13B5488}" srcOrd="0" destOrd="0" presId="urn:microsoft.com/office/officeart/2005/8/layout/hList1"/>
    <dgm:cxn modelId="{E151BE63-C68B-4592-B5CF-0FED3ED61579}" type="presOf" srcId="{FCB7FECA-1CE1-45AC-B67B-0C86B4EBD00C}" destId="{015720C3-1529-4638-A2C1-ECE75A7AAC60}" srcOrd="0" destOrd="0" presId="urn:microsoft.com/office/officeart/2005/8/layout/hList1"/>
    <dgm:cxn modelId="{333DC264-C9D6-4394-A53C-A1A4BD73E01F}" srcId="{7736FFD6-307F-4282-8DD4-B948C8CAC964}" destId="{A0F6C9A9-7605-439C-8504-10A2ABAFEA36}" srcOrd="1" destOrd="0" parTransId="{39BE507B-53E9-4B44-AE28-EFC0F6363988}" sibTransId="{368A9896-859C-4A0F-9669-FC0513611E3E}"/>
    <dgm:cxn modelId="{4BFC7447-1971-4BAC-8123-749C7439CBDC}" srcId="{2AF953AF-A80B-4605-B3D7-F6D2F16F7FDA}" destId="{F50C74D2-4F7E-45D1-9A9A-5E9200E83565}" srcOrd="0" destOrd="0" parTransId="{C214A2EA-6079-4D60-B8E7-33DBEABCCBB2}" sibTransId="{BEEF4B9C-F662-45C5-A2AC-A47B9278463A}"/>
    <dgm:cxn modelId="{1034904C-6565-4F78-8ADE-EE4D6A5762B5}" type="presOf" srcId="{1284B4E5-3E25-4E84-9A3F-A99247CDC6E7}" destId="{29106840-1672-4E20-80F1-9041D13B5488}" srcOrd="0" destOrd="2" presId="urn:microsoft.com/office/officeart/2005/8/layout/hList1"/>
    <dgm:cxn modelId="{C9934554-6244-4C8B-BFF0-9050AB679BF3}" type="presOf" srcId="{AD501C5A-F1A1-4F08-AD94-1FDA8BAE077A}" destId="{BA29D9EF-1324-4F1C-9E72-ECD2424C0100}" srcOrd="0" destOrd="2" presId="urn:microsoft.com/office/officeart/2005/8/layout/hList1"/>
    <dgm:cxn modelId="{201DB555-B24F-454A-8671-A2422628F6F7}" type="presOf" srcId="{2AF953AF-A80B-4605-B3D7-F6D2F16F7FDA}" destId="{D8A3C6E6-B4F6-4707-B94F-D03B00FE3E17}" srcOrd="0" destOrd="0" presId="urn:microsoft.com/office/officeart/2005/8/layout/hList1"/>
    <dgm:cxn modelId="{6634817E-1FE9-4957-A740-DC010CFD26D3}" type="presOf" srcId="{A7D555B6-037E-42A4-BD7E-9805A1B5C83C}" destId="{BA29D9EF-1324-4F1C-9E72-ECD2424C0100}" srcOrd="0" destOrd="3" presId="urn:microsoft.com/office/officeart/2005/8/layout/hList1"/>
    <dgm:cxn modelId="{8022C97F-A83F-45AA-849C-ED43D802D7F1}" srcId="{2AF953AF-A80B-4605-B3D7-F6D2F16F7FDA}" destId="{A7D555B6-037E-42A4-BD7E-9805A1B5C83C}" srcOrd="3" destOrd="0" parTransId="{4E0EB298-E722-4B9F-880E-F56F2803B521}" sibTransId="{6DC48317-A0E9-4A60-AF90-E17B7C7905C5}"/>
    <dgm:cxn modelId="{EAE9A280-6084-432C-9537-91F77B62AFB0}" srcId="{C61CE99D-DA65-41C2-86AA-8BCB6E1BED97}" destId="{1EC4F186-C8F3-4CF6-884B-3CFC88047735}" srcOrd="0" destOrd="0" parTransId="{F7F451C7-A0D6-45D5-868C-954CF92C60D7}" sibTransId="{CA32AF8B-6683-4742-9462-A02F221D4AE3}"/>
    <dgm:cxn modelId="{D67B0586-8AE2-4AE9-AD8A-E5A740A180CD}" type="presOf" srcId="{7736FFD6-307F-4282-8DD4-B948C8CAC964}" destId="{B3FA668A-C6E7-464A-86FF-31E5CF0A4C90}" srcOrd="0" destOrd="0" presId="urn:microsoft.com/office/officeart/2005/8/layout/hList1"/>
    <dgm:cxn modelId="{57EB1C93-42A3-4F7A-A8E2-8C77CD5A053B}" srcId="{C61CE99D-DA65-41C2-86AA-8BCB6E1BED97}" destId="{C08150A6-31AF-4477-8EA3-057E196BBE86}" srcOrd="3" destOrd="0" parTransId="{FE415558-1D7E-4FD2-8D26-58115AFF2C34}" sibTransId="{CCA498CF-FD9F-45A9-ADE8-F28C029FC976}"/>
    <dgm:cxn modelId="{92FD36A1-7E01-4E46-8162-9EFDAC26431B}" type="presOf" srcId="{8E046AD6-51EF-42FF-B3C8-7ED892F3C782}" destId="{015720C3-1529-4638-A2C1-ECE75A7AAC60}" srcOrd="0" destOrd="3" presId="urn:microsoft.com/office/officeart/2005/8/layout/hList1"/>
    <dgm:cxn modelId="{F7EC79A4-FF69-46A4-8418-8A5F7A4EF830}" srcId="{2AF953AF-A80B-4605-B3D7-F6D2F16F7FDA}" destId="{353D5414-CFDE-4A1F-B84B-094289A3B8E9}" srcOrd="1" destOrd="0" parTransId="{DFA19C30-C38E-4E6E-AF06-4EC17513A50D}" sibTransId="{348E4C90-3E3B-411B-841A-77606A0673AF}"/>
    <dgm:cxn modelId="{5DD72EAE-A7B8-4BBC-8D87-AF259169B843}" srcId="{2AF953AF-A80B-4605-B3D7-F6D2F16F7FDA}" destId="{AD501C5A-F1A1-4F08-AD94-1FDA8BAE077A}" srcOrd="2" destOrd="0" parTransId="{A6386945-B95A-4D15-96DB-E855B1362465}" sibTransId="{FBC2812D-A4DD-46E7-9EAA-363A576653B6}"/>
    <dgm:cxn modelId="{A6A239B6-F17F-4522-BBA4-D150797CE23A}" srcId="{1D00F542-0E18-48FC-9295-65EB916EA20C}" destId="{7736FFD6-307F-4282-8DD4-B948C8CAC964}" srcOrd="0" destOrd="0" parTransId="{236781B2-7056-4364-B05C-0B9A75ECCBE3}" sibTransId="{58FD7E18-0A43-4C0A-976D-32895F216CD4}"/>
    <dgm:cxn modelId="{029381BC-4E2C-4817-94F1-4D503C9400B3}" srcId="{7736FFD6-307F-4282-8DD4-B948C8CAC964}" destId="{FCB7FECA-1CE1-45AC-B67B-0C86B4EBD00C}" srcOrd="0" destOrd="0" parTransId="{FC6EDA6E-EA8A-46BB-8BF4-CE8B0D378366}" sibTransId="{9E308377-66BB-4E47-8984-9D90E76ECCC9}"/>
    <dgm:cxn modelId="{093902C3-9067-42FD-9636-05D5E71D1848}" srcId="{7736FFD6-307F-4282-8DD4-B948C8CAC964}" destId="{89171FDA-32D0-4DE5-BC09-C0BAEE1051D2}" srcOrd="2" destOrd="0" parTransId="{74A32685-25AF-4ACD-8905-A153439DBB3E}" sibTransId="{9B20AFDA-8EE4-49B4-9055-E362B9C1FAE5}"/>
    <dgm:cxn modelId="{A37DFCC6-93DC-4685-9CC9-3EDEBEF79FFE}" srcId="{1D00F542-0E18-48FC-9295-65EB916EA20C}" destId="{C61CE99D-DA65-41C2-86AA-8BCB6E1BED97}" srcOrd="1" destOrd="0" parTransId="{CEA1AA32-8CE0-42CD-B2F1-719D6DA241BF}" sibTransId="{6D17831E-C1A7-422F-AB4E-592B308CCE2D}"/>
    <dgm:cxn modelId="{B1F071D0-728D-4EC1-A106-BBA246D81B1F}" type="presOf" srcId="{A0F6C9A9-7605-439C-8504-10A2ABAFEA36}" destId="{015720C3-1529-4638-A2C1-ECE75A7AAC60}" srcOrd="0" destOrd="1" presId="urn:microsoft.com/office/officeart/2005/8/layout/hList1"/>
    <dgm:cxn modelId="{B8734CD1-9551-43A3-BBD4-752CD47C280C}" type="presOf" srcId="{C08150A6-31AF-4477-8EA3-057E196BBE86}" destId="{29106840-1672-4E20-80F1-9041D13B5488}" srcOrd="0" destOrd="3" presId="urn:microsoft.com/office/officeart/2005/8/layout/hList1"/>
    <dgm:cxn modelId="{C0F439FA-9F0B-4F12-B357-D4C51032272B}" srcId="{7736FFD6-307F-4282-8DD4-B948C8CAC964}" destId="{8E046AD6-51EF-42FF-B3C8-7ED892F3C782}" srcOrd="3" destOrd="0" parTransId="{225F0151-45C8-49B6-AF19-656510B5204C}" sibTransId="{60B8A2D6-A9F5-4DA0-8CEE-50B3ECA4CAB2}"/>
    <dgm:cxn modelId="{88D744FD-3FCF-48FA-BEDB-423FDB224375}" type="presOf" srcId="{F50C74D2-4F7E-45D1-9A9A-5E9200E83565}" destId="{BA29D9EF-1324-4F1C-9E72-ECD2424C0100}" srcOrd="0" destOrd="0" presId="urn:microsoft.com/office/officeart/2005/8/layout/hList1"/>
    <dgm:cxn modelId="{E84A00FE-FB7D-4A8B-9D09-557A64757F68}" type="presOf" srcId="{353D5414-CFDE-4A1F-B84B-094289A3B8E9}" destId="{BA29D9EF-1324-4F1C-9E72-ECD2424C0100}" srcOrd="0" destOrd="1" presId="urn:microsoft.com/office/officeart/2005/8/layout/hList1"/>
    <dgm:cxn modelId="{1AFD38AD-5EED-4195-990A-F45CB5D4A70D}" type="presParOf" srcId="{582C5A47-7863-4CA3-BD7B-909A992559DA}" destId="{04736588-F842-46C2-9B2A-4A6D332D3310}" srcOrd="0" destOrd="0" presId="urn:microsoft.com/office/officeart/2005/8/layout/hList1"/>
    <dgm:cxn modelId="{A21EA995-27AB-49AC-A384-50004E385C18}" type="presParOf" srcId="{04736588-F842-46C2-9B2A-4A6D332D3310}" destId="{B3FA668A-C6E7-464A-86FF-31E5CF0A4C90}" srcOrd="0" destOrd="0" presId="urn:microsoft.com/office/officeart/2005/8/layout/hList1"/>
    <dgm:cxn modelId="{DEA47974-CC2B-4111-BCF4-E2EC05BAD9DC}" type="presParOf" srcId="{04736588-F842-46C2-9B2A-4A6D332D3310}" destId="{015720C3-1529-4638-A2C1-ECE75A7AAC60}" srcOrd="1" destOrd="0" presId="urn:microsoft.com/office/officeart/2005/8/layout/hList1"/>
    <dgm:cxn modelId="{FD8A09AE-D440-4B8A-B6DB-808605F24A71}" type="presParOf" srcId="{582C5A47-7863-4CA3-BD7B-909A992559DA}" destId="{8E3999A1-01B0-45BF-98B7-99A1CEAAE7D4}" srcOrd="1" destOrd="0" presId="urn:microsoft.com/office/officeart/2005/8/layout/hList1"/>
    <dgm:cxn modelId="{FDF8F2FB-97F0-4F31-8063-D9AE5B9C8738}" type="presParOf" srcId="{582C5A47-7863-4CA3-BD7B-909A992559DA}" destId="{178C605B-53F9-47FA-AB99-1234CA8B431F}" srcOrd="2" destOrd="0" presId="urn:microsoft.com/office/officeart/2005/8/layout/hList1"/>
    <dgm:cxn modelId="{02A7AEFA-7E8F-4888-AA48-857DD8BA440E}" type="presParOf" srcId="{178C605B-53F9-47FA-AB99-1234CA8B431F}" destId="{9A6B3AEE-6F7B-41A3-B632-4588AEF678C5}" srcOrd="0" destOrd="0" presId="urn:microsoft.com/office/officeart/2005/8/layout/hList1"/>
    <dgm:cxn modelId="{ED17F492-D33F-44DC-A117-7F36E6E86E7D}" type="presParOf" srcId="{178C605B-53F9-47FA-AB99-1234CA8B431F}" destId="{29106840-1672-4E20-80F1-9041D13B5488}" srcOrd="1" destOrd="0" presId="urn:microsoft.com/office/officeart/2005/8/layout/hList1"/>
    <dgm:cxn modelId="{EB1C3148-57B1-463B-AF43-DAA2DAADD3E3}" type="presParOf" srcId="{582C5A47-7863-4CA3-BD7B-909A992559DA}" destId="{5109DA39-F468-40F7-A66B-F3FC0DE5A6A9}" srcOrd="3" destOrd="0" presId="urn:microsoft.com/office/officeart/2005/8/layout/hList1"/>
    <dgm:cxn modelId="{E4D98A56-C421-48FF-AFA9-BD47E67EA8D3}" type="presParOf" srcId="{582C5A47-7863-4CA3-BD7B-909A992559DA}" destId="{FF5502B4-361E-4B22-B843-A99FA8E5BB0E}" srcOrd="4" destOrd="0" presId="urn:microsoft.com/office/officeart/2005/8/layout/hList1"/>
    <dgm:cxn modelId="{CEBF86A1-3D3C-4D69-8BA1-F2F149374912}" type="presParOf" srcId="{FF5502B4-361E-4B22-B843-A99FA8E5BB0E}" destId="{D8A3C6E6-B4F6-4707-B94F-D03B00FE3E17}" srcOrd="0" destOrd="0" presId="urn:microsoft.com/office/officeart/2005/8/layout/hList1"/>
    <dgm:cxn modelId="{E2562AD6-0654-48D4-9EBE-4D8C1D3FA8BD}" type="presParOf" srcId="{FF5502B4-361E-4B22-B843-A99FA8E5BB0E}" destId="{BA29D9EF-1324-4F1C-9E72-ECD2424C0100}"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BF3AC-469C-40DC-9ED1-AE86943591AB}">
      <dsp:nvSpPr>
        <dsp:cNvPr id="0" name=""/>
        <dsp:cNvSpPr/>
      </dsp:nvSpPr>
      <dsp:spPr>
        <a:xfrm>
          <a:off x="0" y="530319"/>
          <a:ext cx="7886700" cy="9790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66791-5F31-4C3D-A550-B8CAAFBF2794}">
      <dsp:nvSpPr>
        <dsp:cNvPr id="0" name=""/>
        <dsp:cNvSpPr/>
      </dsp:nvSpPr>
      <dsp:spPr>
        <a:xfrm>
          <a:off x="296162" y="750605"/>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B7357-266D-425C-B91D-F739A1761E41}">
      <dsp:nvSpPr>
        <dsp:cNvPr id="0" name=""/>
        <dsp:cNvSpPr/>
      </dsp:nvSpPr>
      <dsp:spPr>
        <a:xfrm>
          <a:off x="1130804" y="530319"/>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666750">
            <a:lnSpc>
              <a:spcPct val="100000"/>
            </a:lnSpc>
            <a:spcBef>
              <a:spcPct val="0"/>
            </a:spcBef>
            <a:spcAft>
              <a:spcPct val="35000"/>
            </a:spcAft>
            <a:buNone/>
          </a:pPr>
          <a:r>
            <a:rPr lang="en-US" sz="1500" b="1" i="0" kern="1200" dirty="0"/>
            <a:t>Introduction: </a:t>
          </a:r>
          <a:r>
            <a:rPr lang="en-US" sz="1500" b="0" i="0" kern="1200" dirty="0" err="1"/>
            <a:t>Quantium's</a:t>
          </a:r>
          <a:r>
            <a:rPr lang="en-US" sz="1500" b="0" i="0" kern="1200" dirty="0"/>
            <a:t> retail analytics report offers a comprehensive analysis of customer buying habits in the chip category, utilizing transaction and behavior data to reveal insights for strategic decision-making</a:t>
          </a:r>
          <a:r>
            <a:rPr lang="en-US" sz="1500" b="1" i="0" kern="1200" dirty="0"/>
            <a:t>. </a:t>
          </a:r>
          <a:endParaRPr lang="en-US" sz="1500" kern="1200" dirty="0"/>
        </a:p>
      </dsp:txBody>
      <dsp:txXfrm>
        <a:off x="1130804" y="530319"/>
        <a:ext cx="6755895" cy="979051"/>
      </dsp:txXfrm>
    </dsp:sp>
    <dsp:sp modelId="{8F1CC7CB-4176-4353-BE45-B56750B8D607}">
      <dsp:nvSpPr>
        <dsp:cNvPr id="0" name=""/>
        <dsp:cNvSpPr/>
      </dsp:nvSpPr>
      <dsp:spPr>
        <a:xfrm>
          <a:off x="0" y="1754133"/>
          <a:ext cx="7886700" cy="97905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12D950-48D6-4DDB-8CD8-708E82AF1BFC}">
      <dsp:nvSpPr>
        <dsp:cNvPr id="0" name=""/>
        <dsp:cNvSpPr/>
      </dsp:nvSpPr>
      <dsp:spPr>
        <a:xfrm>
          <a:off x="296162" y="1974419"/>
          <a:ext cx="538478" cy="5384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415D44-0845-4B1D-A2B7-6389ED27E37F}">
      <dsp:nvSpPr>
        <dsp:cNvPr id="0" name=""/>
        <dsp:cNvSpPr/>
      </dsp:nvSpPr>
      <dsp:spPr>
        <a:xfrm>
          <a:off x="1130804" y="1754133"/>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666750">
            <a:lnSpc>
              <a:spcPct val="100000"/>
            </a:lnSpc>
            <a:spcBef>
              <a:spcPct val="0"/>
            </a:spcBef>
            <a:spcAft>
              <a:spcPct val="35000"/>
            </a:spcAft>
            <a:buNone/>
          </a:pPr>
          <a:r>
            <a:rPr lang="en-US" sz="1500" b="1" i="0" kern="1200" dirty="0"/>
            <a:t>Objectives: </a:t>
          </a:r>
          <a:r>
            <a:rPr lang="en-US" sz="1500" kern="1200" dirty="0"/>
            <a:t>The primary objective is to deliver actionable insights to optimize marketing strategies, improve customer retention, and drive business growth by understanding the factors influencing sales and customer behavior.</a:t>
          </a:r>
          <a:endParaRPr lang="en-US" sz="1500" b="0" kern="1200" dirty="0"/>
        </a:p>
      </dsp:txBody>
      <dsp:txXfrm>
        <a:off x="1130804" y="1754133"/>
        <a:ext cx="6755895" cy="979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A668A-C6E7-464A-86FF-31E5CF0A4C90}">
      <dsp:nvSpPr>
        <dsp:cNvPr id="0" name=""/>
        <dsp:cNvSpPr/>
      </dsp:nvSpPr>
      <dsp:spPr>
        <a:xfrm>
          <a:off x="1508" y="78856"/>
          <a:ext cx="1470404" cy="401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 </a:t>
          </a:r>
          <a:r>
            <a:rPr lang="en-US" sz="1100" b="1" kern="1200"/>
            <a:t>Short-Term Strategies:</a:t>
          </a:r>
          <a:endParaRPr lang="en-US" sz="1100" kern="1200"/>
        </a:p>
      </dsp:txBody>
      <dsp:txXfrm>
        <a:off x="1508" y="78856"/>
        <a:ext cx="1470404" cy="401600"/>
      </dsp:txXfrm>
    </dsp:sp>
    <dsp:sp modelId="{015720C3-1529-4638-A2C1-ECE75A7AAC60}">
      <dsp:nvSpPr>
        <dsp:cNvPr id="0" name=""/>
        <dsp:cNvSpPr/>
      </dsp:nvSpPr>
      <dsp:spPr>
        <a:xfrm>
          <a:off x="1508" y="480457"/>
          <a:ext cx="1470404" cy="224775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N" sz="1100" kern="1200"/>
            <a:t>Launch exclusive offers and loyalty programs.</a:t>
          </a:r>
          <a:endParaRPr lang="en-US" sz="1100" kern="1200"/>
        </a:p>
        <a:p>
          <a:pPr marL="57150" lvl="1" indent="-57150" algn="l" defTabSz="488950">
            <a:lnSpc>
              <a:spcPct val="90000"/>
            </a:lnSpc>
            <a:spcBef>
              <a:spcPct val="0"/>
            </a:spcBef>
            <a:spcAft>
              <a:spcPct val="15000"/>
            </a:spcAft>
            <a:buChar char="•"/>
          </a:pPr>
          <a:r>
            <a:rPr lang="en-IN" sz="1100" kern="1200"/>
            <a:t>Start personalized email campaigns.</a:t>
          </a:r>
          <a:endParaRPr lang="en-US" sz="1100" kern="1200"/>
        </a:p>
        <a:p>
          <a:pPr marL="57150" lvl="1" indent="-57150" algn="l" defTabSz="488950">
            <a:lnSpc>
              <a:spcPct val="90000"/>
            </a:lnSpc>
            <a:spcBef>
              <a:spcPct val="0"/>
            </a:spcBef>
            <a:spcAft>
              <a:spcPct val="15000"/>
            </a:spcAft>
            <a:buChar char="•"/>
          </a:pPr>
          <a:r>
            <a:rPr lang="en-IN" sz="1100" kern="1200"/>
            <a:t>Launch social media campaigns.</a:t>
          </a:r>
          <a:endParaRPr lang="en-US" sz="1100" kern="1200"/>
        </a:p>
        <a:p>
          <a:pPr marL="57150" lvl="1" indent="-57150" algn="l" defTabSz="488950">
            <a:lnSpc>
              <a:spcPct val="90000"/>
            </a:lnSpc>
            <a:spcBef>
              <a:spcPct val="0"/>
            </a:spcBef>
            <a:spcAft>
              <a:spcPct val="15000"/>
            </a:spcAft>
            <a:buChar char="•"/>
          </a:pPr>
          <a:r>
            <a:rPr lang="en-IN" sz="1100" kern="1200"/>
            <a:t>Begin regular customer feedback collection.</a:t>
          </a:r>
          <a:endParaRPr lang="en-US" sz="1100" kern="1200"/>
        </a:p>
      </dsp:txBody>
      <dsp:txXfrm>
        <a:off x="1508" y="480457"/>
        <a:ext cx="1470404" cy="2247758"/>
      </dsp:txXfrm>
    </dsp:sp>
    <dsp:sp modelId="{9A6B3AEE-6F7B-41A3-B632-4588AEF678C5}">
      <dsp:nvSpPr>
        <dsp:cNvPr id="0" name=""/>
        <dsp:cNvSpPr/>
      </dsp:nvSpPr>
      <dsp:spPr>
        <a:xfrm>
          <a:off x="1677769" y="78856"/>
          <a:ext cx="1470404" cy="401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dirty="0"/>
            <a:t>• </a:t>
          </a:r>
          <a:r>
            <a:rPr lang="en-US" sz="1100" b="1" kern="1200" dirty="0"/>
            <a:t>Mid-Term Focus: </a:t>
          </a:r>
          <a:endParaRPr lang="en-US" sz="1100" kern="1200" dirty="0"/>
        </a:p>
      </dsp:txBody>
      <dsp:txXfrm>
        <a:off x="1677769" y="78856"/>
        <a:ext cx="1470404" cy="401600"/>
      </dsp:txXfrm>
    </dsp:sp>
    <dsp:sp modelId="{29106840-1672-4E20-80F1-9041D13B5488}">
      <dsp:nvSpPr>
        <dsp:cNvPr id="0" name=""/>
        <dsp:cNvSpPr/>
      </dsp:nvSpPr>
      <dsp:spPr>
        <a:xfrm>
          <a:off x="1677769" y="480457"/>
          <a:ext cx="1470404" cy="224775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N" sz="1100" kern="1200"/>
            <a:t>Roll out engagement programs for Retirees.</a:t>
          </a:r>
          <a:endParaRPr lang="en-US" sz="1100" kern="1200"/>
        </a:p>
        <a:p>
          <a:pPr marL="57150" lvl="1" indent="-57150" algn="l" defTabSz="488950">
            <a:lnSpc>
              <a:spcPct val="90000"/>
            </a:lnSpc>
            <a:spcBef>
              <a:spcPct val="0"/>
            </a:spcBef>
            <a:spcAft>
              <a:spcPct val="15000"/>
            </a:spcAft>
            <a:buChar char="•"/>
          </a:pPr>
          <a:r>
            <a:rPr lang="en-IN" sz="1100" kern="1200"/>
            <a:t>Execute seasonal marketing campaigns.</a:t>
          </a:r>
          <a:endParaRPr lang="en-US" sz="1100" kern="1200"/>
        </a:p>
        <a:p>
          <a:pPr marL="57150" lvl="1" indent="-57150" algn="l" defTabSz="488950">
            <a:lnSpc>
              <a:spcPct val="90000"/>
            </a:lnSpc>
            <a:spcBef>
              <a:spcPct val="0"/>
            </a:spcBef>
            <a:spcAft>
              <a:spcPct val="15000"/>
            </a:spcAft>
            <a:buChar char="•"/>
          </a:pPr>
          <a:r>
            <a:rPr lang="en-IN" sz="1100" kern="1200"/>
            <a:t>Distribute educational content for Retirees.</a:t>
          </a:r>
          <a:endParaRPr lang="en-US" sz="1100" kern="1200"/>
        </a:p>
        <a:p>
          <a:pPr marL="57150" lvl="1" indent="-57150" algn="l" defTabSz="488950">
            <a:lnSpc>
              <a:spcPct val="90000"/>
            </a:lnSpc>
            <a:spcBef>
              <a:spcPct val="0"/>
            </a:spcBef>
            <a:spcAft>
              <a:spcPct val="15000"/>
            </a:spcAft>
            <a:buChar char="•"/>
          </a:pPr>
          <a:r>
            <a:rPr lang="en-IN" sz="1100" kern="1200"/>
            <a:t>Refine loyalty programs and retention strategies</a:t>
          </a:r>
          <a:endParaRPr lang="en-US" sz="1100" kern="1200"/>
        </a:p>
      </dsp:txBody>
      <dsp:txXfrm>
        <a:off x="1677769" y="480457"/>
        <a:ext cx="1470404" cy="2247758"/>
      </dsp:txXfrm>
    </dsp:sp>
    <dsp:sp modelId="{D8A3C6E6-B4F6-4707-B94F-D03B00FE3E17}">
      <dsp:nvSpPr>
        <dsp:cNvPr id="0" name=""/>
        <dsp:cNvSpPr/>
      </dsp:nvSpPr>
      <dsp:spPr>
        <a:xfrm>
          <a:off x="3354031" y="78856"/>
          <a:ext cx="1470404" cy="401600"/>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 </a:t>
          </a:r>
          <a:r>
            <a:rPr lang="en-US" sz="1100" b="1" kern="1200"/>
            <a:t>Long-Term Development:</a:t>
          </a:r>
          <a:endParaRPr lang="en-US" sz="1100" kern="1200"/>
        </a:p>
      </dsp:txBody>
      <dsp:txXfrm>
        <a:off x="3354031" y="78856"/>
        <a:ext cx="1470404" cy="401600"/>
      </dsp:txXfrm>
    </dsp:sp>
    <dsp:sp modelId="{BA29D9EF-1324-4F1C-9E72-ECD2424C0100}">
      <dsp:nvSpPr>
        <dsp:cNvPr id="0" name=""/>
        <dsp:cNvSpPr/>
      </dsp:nvSpPr>
      <dsp:spPr>
        <a:xfrm>
          <a:off x="3354031" y="480457"/>
          <a:ext cx="1470404" cy="224775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IN" sz="1100" kern="1200"/>
            <a:t>Introduce new product bundles and convenience products.</a:t>
          </a:r>
          <a:endParaRPr lang="en-US" sz="1100" kern="1200"/>
        </a:p>
        <a:p>
          <a:pPr marL="57150" lvl="1" indent="-57150" algn="l" defTabSz="488950">
            <a:lnSpc>
              <a:spcPct val="90000"/>
            </a:lnSpc>
            <a:spcBef>
              <a:spcPct val="0"/>
            </a:spcBef>
            <a:spcAft>
              <a:spcPct val="15000"/>
            </a:spcAft>
            <a:buChar char="•"/>
          </a:pPr>
          <a:r>
            <a:rPr lang="en-IN" sz="1100" kern="1200"/>
            <a:t>Adjust strategies based on seasonal promotion effectiveness.</a:t>
          </a:r>
          <a:endParaRPr lang="en-US" sz="1100" kern="1200"/>
        </a:p>
        <a:p>
          <a:pPr marL="57150" lvl="1" indent="-57150" algn="l" defTabSz="488950">
            <a:lnSpc>
              <a:spcPct val="90000"/>
            </a:lnSpc>
            <a:spcBef>
              <a:spcPct val="0"/>
            </a:spcBef>
            <a:spcAft>
              <a:spcPct val="15000"/>
            </a:spcAft>
            <a:buChar char="•"/>
          </a:pPr>
          <a:r>
            <a:rPr lang="en-IN" sz="1100" kern="1200"/>
            <a:t>Enhance loyalty rewards.</a:t>
          </a:r>
          <a:endParaRPr lang="en-US" sz="1100" kern="1200"/>
        </a:p>
        <a:p>
          <a:pPr marL="57150" lvl="1" indent="-57150" algn="l" defTabSz="488950">
            <a:lnSpc>
              <a:spcPct val="90000"/>
            </a:lnSpc>
            <a:spcBef>
              <a:spcPct val="0"/>
            </a:spcBef>
            <a:spcAft>
              <a:spcPct val="15000"/>
            </a:spcAft>
            <a:buChar char="•"/>
          </a:pPr>
          <a:r>
            <a:rPr lang="en-IN" sz="1100" kern="1200"/>
            <a:t>Scale direct marketing for Retirees.</a:t>
          </a:r>
          <a:endParaRPr lang="en-US" sz="1100" kern="1200"/>
        </a:p>
      </dsp:txBody>
      <dsp:txXfrm>
        <a:off x="3354031" y="480457"/>
        <a:ext cx="1470404" cy="22477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61857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44444"/>
                </a:solidFill>
                <a:effectLst/>
                <a:highlight>
                  <a:srgbClr val="FFFFFF"/>
                </a:highlight>
                <a:latin typeface="Open Sans" panose="020B0606030504020204" pitchFamily="34" charset="0"/>
              </a:rPr>
              <a:t>Establishing a timeline for strategic implementation is essential for achieving business goals in the chip sales market. By setting short-term strategies, focusing on mid-term customer retention, and planning for long-term product development, businesses can create a roadmap for success and sustainable growth in a competitive market environment.</a:t>
            </a:r>
          </a:p>
          <a:p>
            <a:r>
              <a:rPr lang="en-US" b="0" i="0" dirty="0">
                <a:solidFill>
                  <a:srgbClr val="444444"/>
                </a:solidFill>
                <a:effectLst/>
                <a:highlight>
                  <a:srgbClr val="FFFFFF"/>
                </a:highlight>
                <a:latin typeface="Open Sans" panose="020B0606030504020204" pitchFamily="34" charset="0"/>
              </a:rPr>
              <a:t>### Strategic Implementation Timeline</a:t>
            </a:r>
          </a:p>
          <a:p>
            <a:endParaRPr lang="en-US" b="0" i="0" dirty="0">
              <a:solidFill>
                <a:srgbClr val="444444"/>
              </a:solidFill>
              <a:effectLst/>
              <a:highlight>
                <a:srgbClr val="FFFFFF"/>
              </a:highlight>
              <a:latin typeface="Open Sans" panose="020B0606030504020204" pitchFamily="34" charset="0"/>
            </a:endParaRPr>
          </a:p>
          <a:p>
            <a:r>
              <a:rPr lang="en-US" b="0" i="0" dirty="0">
                <a:solidFill>
                  <a:srgbClr val="444444"/>
                </a:solidFill>
                <a:effectLst/>
                <a:highlight>
                  <a:srgbClr val="FFFFFF"/>
                </a:highlight>
                <a:latin typeface="Open Sans" panose="020B0606030504020204" pitchFamily="34" charset="0"/>
              </a:rPr>
              <a:t>#### Short-Term Strategies (0-3 Months)</a:t>
            </a:r>
          </a:p>
          <a:p>
            <a:r>
              <a:rPr lang="en-US" b="0" i="0" dirty="0">
                <a:solidFill>
                  <a:srgbClr val="444444"/>
                </a:solidFill>
                <a:effectLst/>
                <a:highlight>
                  <a:srgbClr val="FFFFFF"/>
                </a:highlight>
                <a:latin typeface="Open Sans" panose="020B0606030504020204" pitchFamily="34" charset="0"/>
              </a:rPr>
              <a:t>- **Exclusive Offers &amp; Loyalty Programs:** Launch exclusive offers for Older Families and design loyalty programs for all segments.</a:t>
            </a:r>
          </a:p>
          <a:p>
            <a:r>
              <a:rPr lang="en-US" b="0" i="0" dirty="0">
                <a:solidFill>
                  <a:srgbClr val="444444"/>
                </a:solidFill>
                <a:effectLst/>
                <a:highlight>
                  <a:srgbClr val="FFFFFF"/>
                </a:highlight>
                <a:latin typeface="Open Sans" panose="020B0606030504020204" pitchFamily="34" charset="0"/>
              </a:rPr>
              <a:t>- **Personalized Communication:** Start personalized email campaigns and develop engaging content for Young Families.</a:t>
            </a:r>
          </a:p>
          <a:p>
            <a:r>
              <a:rPr lang="en-US" b="0" i="0" dirty="0">
                <a:solidFill>
                  <a:srgbClr val="444444"/>
                </a:solidFill>
                <a:effectLst/>
                <a:highlight>
                  <a:srgbClr val="FFFFFF"/>
                </a:highlight>
                <a:latin typeface="Open Sans" panose="020B0606030504020204" pitchFamily="34" charset="0"/>
              </a:rPr>
              <a:t>- **Social Media Campaigns:** Launch campaigns targeting Young Families and Mainstream Young Singles/Couples.</a:t>
            </a:r>
          </a:p>
          <a:p>
            <a:r>
              <a:rPr lang="en-US" b="0" i="0" dirty="0">
                <a:solidFill>
                  <a:srgbClr val="444444"/>
                </a:solidFill>
                <a:effectLst/>
                <a:highlight>
                  <a:srgbClr val="FFFFFF"/>
                </a:highlight>
                <a:latin typeface="Open Sans" panose="020B0606030504020204" pitchFamily="34" charset="0"/>
              </a:rPr>
              <a:t>- **Customer Feedback:** Begin regular feedback collection.</a:t>
            </a:r>
          </a:p>
          <a:p>
            <a:endParaRPr lang="en-US" b="0" i="0" dirty="0">
              <a:solidFill>
                <a:srgbClr val="444444"/>
              </a:solidFill>
              <a:effectLst/>
              <a:highlight>
                <a:srgbClr val="FFFFFF"/>
              </a:highlight>
              <a:latin typeface="Open Sans" panose="020B0606030504020204" pitchFamily="34" charset="0"/>
            </a:endParaRPr>
          </a:p>
          <a:p>
            <a:r>
              <a:rPr lang="en-US" b="0" i="0" dirty="0">
                <a:solidFill>
                  <a:srgbClr val="444444"/>
                </a:solidFill>
                <a:effectLst/>
                <a:highlight>
                  <a:srgbClr val="FFFFFF"/>
                </a:highlight>
                <a:latin typeface="Open Sans" panose="020B0606030504020204" pitchFamily="34" charset="0"/>
              </a:rPr>
              <a:t>#### Mid-Term Focus (4-9 Months)</a:t>
            </a:r>
          </a:p>
          <a:p>
            <a:r>
              <a:rPr lang="en-US" b="0" i="0" dirty="0">
                <a:solidFill>
                  <a:srgbClr val="444444"/>
                </a:solidFill>
                <a:effectLst/>
                <a:highlight>
                  <a:srgbClr val="FFFFFF"/>
                </a:highlight>
                <a:latin typeface="Open Sans" panose="020B0606030504020204" pitchFamily="34" charset="0"/>
              </a:rPr>
              <a:t>- **Engagement Programs:** Roll out engagement programs for Retirees.</a:t>
            </a:r>
          </a:p>
          <a:p>
            <a:r>
              <a:rPr lang="en-US" b="0" i="0" dirty="0">
                <a:solidFill>
                  <a:srgbClr val="444444"/>
                </a:solidFill>
                <a:effectLst/>
                <a:highlight>
                  <a:srgbClr val="FFFFFF"/>
                </a:highlight>
                <a:latin typeface="Open Sans" panose="020B0606030504020204" pitchFamily="34" charset="0"/>
              </a:rPr>
              <a:t>- **Community Building:** Establish online forums and social media groups for Mainstream Young Singles/Couples.</a:t>
            </a:r>
          </a:p>
          <a:p>
            <a:r>
              <a:rPr lang="en-US" b="0" i="0" dirty="0">
                <a:solidFill>
                  <a:srgbClr val="444444"/>
                </a:solidFill>
                <a:effectLst/>
                <a:highlight>
                  <a:srgbClr val="FFFFFF"/>
                </a:highlight>
                <a:latin typeface="Open Sans" panose="020B0606030504020204" pitchFamily="34" charset="0"/>
              </a:rPr>
              <a:t>- **Seasonal Promotions:** Plan and execute marketing campaigns for peak and low sales periods.</a:t>
            </a:r>
          </a:p>
          <a:p>
            <a:r>
              <a:rPr lang="en-US" b="0" i="0" dirty="0">
                <a:solidFill>
                  <a:srgbClr val="444444"/>
                </a:solidFill>
                <a:effectLst/>
                <a:highlight>
                  <a:srgbClr val="FFFFFF"/>
                </a:highlight>
                <a:latin typeface="Open Sans" panose="020B0606030504020204" pitchFamily="34" charset="0"/>
              </a:rPr>
              <a:t>- **Educational Content:** Distribute health and lifestyle content for Retirees.</a:t>
            </a:r>
          </a:p>
          <a:p>
            <a:r>
              <a:rPr lang="en-US" b="0" i="0" dirty="0">
                <a:solidFill>
                  <a:srgbClr val="444444"/>
                </a:solidFill>
                <a:effectLst/>
                <a:highlight>
                  <a:srgbClr val="FFFFFF"/>
                </a:highlight>
                <a:latin typeface="Open Sans" panose="020B0606030504020204" pitchFamily="34" charset="0"/>
              </a:rPr>
              <a:t>- **Retention Strategies:** Refine loyalty programs and implement targeted retention strategies for high-churn segments.</a:t>
            </a:r>
          </a:p>
          <a:p>
            <a:endParaRPr lang="en-US" b="0" i="0" dirty="0">
              <a:solidFill>
                <a:srgbClr val="444444"/>
              </a:solidFill>
              <a:effectLst/>
              <a:highlight>
                <a:srgbClr val="FFFFFF"/>
              </a:highlight>
              <a:latin typeface="Open Sans" panose="020B0606030504020204" pitchFamily="34" charset="0"/>
            </a:endParaRPr>
          </a:p>
          <a:p>
            <a:r>
              <a:rPr lang="en-US" b="0" i="0" dirty="0">
                <a:solidFill>
                  <a:srgbClr val="444444"/>
                </a:solidFill>
                <a:effectLst/>
                <a:highlight>
                  <a:srgbClr val="FFFFFF"/>
                </a:highlight>
                <a:latin typeface="Open Sans" panose="020B0606030504020204" pitchFamily="34" charset="0"/>
              </a:rPr>
              <a:t>#### Long-Term Development (10-18 Months)</a:t>
            </a:r>
          </a:p>
          <a:p>
            <a:r>
              <a:rPr lang="en-US" b="0" i="0" dirty="0">
                <a:solidFill>
                  <a:srgbClr val="444444"/>
                </a:solidFill>
                <a:effectLst/>
                <a:highlight>
                  <a:srgbClr val="FFFFFF"/>
                </a:highlight>
                <a:latin typeface="Open Sans" panose="020B0606030504020204" pitchFamily="34" charset="0"/>
              </a:rPr>
              <a:t>- **Product Bundles &amp; Convenience Products:** Introduce new product bundles for Older Families and expand convenience products for Young Families.</a:t>
            </a:r>
          </a:p>
          <a:p>
            <a:r>
              <a:rPr lang="en-US" b="0" i="0" dirty="0">
                <a:solidFill>
                  <a:srgbClr val="444444"/>
                </a:solidFill>
                <a:effectLst/>
                <a:highlight>
                  <a:srgbClr val="FFFFFF"/>
                </a:highlight>
                <a:latin typeface="Open Sans" panose="020B0606030504020204" pitchFamily="34" charset="0"/>
              </a:rPr>
              <a:t>- **Seasonal Trends:** Analyze and adjust strategies based on seasonal promotion effectiveness.</a:t>
            </a:r>
          </a:p>
          <a:p>
            <a:r>
              <a:rPr lang="en-US" b="0" i="0" dirty="0">
                <a:solidFill>
                  <a:srgbClr val="444444"/>
                </a:solidFill>
                <a:effectLst/>
                <a:highlight>
                  <a:srgbClr val="FFFFFF"/>
                </a:highlight>
                <a:latin typeface="Open Sans" panose="020B0606030504020204" pitchFamily="34" charset="0"/>
              </a:rPr>
              <a:t>- **Loyalty Rewards:** Enhance loyalty rewards based on customer engagement.</a:t>
            </a:r>
          </a:p>
          <a:p>
            <a:r>
              <a:rPr lang="en-US" b="0" i="0" dirty="0">
                <a:solidFill>
                  <a:srgbClr val="444444"/>
                </a:solidFill>
                <a:effectLst/>
                <a:highlight>
                  <a:srgbClr val="FFFFFF"/>
                </a:highlight>
                <a:latin typeface="Open Sans" panose="020B0606030504020204" pitchFamily="34" charset="0"/>
              </a:rPr>
              <a:t>- **Direct Marketing:** Scale direct mail and phone marketing for Retirees.</a:t>
            </a:r>
          </a:p>
        </p:txBody>
      </p:sp>
    </p:spTree>
    <p:extLst>
      <p:ext uri="{BB962C8B-B14F-4D97-AF65-F5344CB8AC3E}">
        <p14:creationId xmlns:p14="http://schemas.microsoft.com/office/powerpoint/2010/main" val="2569632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44444"/>
                </a:solidFill>
                <a:effectLst/>
                <a:highlight>
                  <a:srgbClr val="FFFFFF"/>
                </a:highlight>
                <a:latin typeface="Open Sans" panose="020B0606030504020204" pitchFamily="34" charset="0"/>
              </a:rPr>
              <a:t>Exploring investment potential in the chip sales market requires a comprehensive understanding of data-driven insights, strategic recommendations, and a well-defined timeline for implementation.</a:t>
            </a:r>
          </a:p>
          <a:p>
            <a:r>
              <a:rPr lang="en-US" b="1" dirty="0"/>
              <a:t>Key Strategies</a:t>
            </a:r>
          </a:p>
          <a:p>
            <a:pPr>
              <a:buFont typeface="Arial" panose="020B0604020202020204" pitchFamily="34" charset="0"/>
              <a:buChar char="•"/>
            </a:pPr>
            <a:r>
              <a:rPr lang="en-US" b="1" dirty="0"/>
              <a:t>Customer Segmentation:</a:t>
            </a:r>
            <a:r>
              <a:rPr lang="en-US" dirty="0"/>
              <a:t> Focus on Older Families, Young Families, Mainstream Young Singles/Couples, and Retirees.</a:t>
            </a:r>
          </a:p>
          <a:p>
            <a:pPr>
              <a:buFont typeface="Arial" panose="020B0604020202020204" pitchFamily="34" charset="0"/>
              <a:buChar char="•"/>
            </a:pPr>
            <a:r>
              <a:rPr lang="en-US" b="1" dirty="0"/>
              <a:t>Exclusive Offers &amp; Loyalty Programs:</a:t>
            </a:r>
            <a:r>
              <a:rPr lang="en-US" dirty="0"/>
              <a:t> Target high-value segments with tailored offers and rewards.</a:t>
            </a:r>
          </a:p>
          <a:p>
            <a:pPr>
              <a:buFont typeface="Arial" panose="020B0604020202020204" pitchFamily="34" charset="0"/>
              <a:buChar char="•"/>
            </a:pPr>
            <a:r>
              <a:rPr lang="en-US" b="1" dirty="0"/>
              <a:t>Personalized Communication &amp; Social Media:</a:t>
            </a:r>
            <a:r>
              <a:rPr lang="en-US" dirty="0"/>
              <a:t> Engage segments through personalized emails and social media campaigns.</a:t>
            </a:r>
          </a:p>
          <a:p>
            <a:pPr>
              <a:buFont typeface="Arial" panose="020B0604020202020204" pitchFamily="34" charset="0"/>
              <a:buChar char="•"/>
            </a:pPr>
            <a:r>
              <a:rPr lang="en-US" b="1" dirty="0"/>
              <a:t>Customer Feedback:</a:t>
            </a:r>
            <a:r>
              <a:rPr lang="en-US" dirty="0"/>
              <a:t> Regularly collect and act on customer feedback.</a:t>
            </a:r>
          </a:p>
          <a:p>
            <a:r>
              <a:rPr lang="en-US" b="1" dirty="0"/>
              <a:t>Implementation Timeline</a:t>
            </a:r>
          </a:p>
          <a:p>
            <a:r>
              <a:rPr lang="en-US" b="1" dirty="0"/>
              <a:t>Short-Term (0-3 Months)</a:t>
            </a:r>
            <a:endParaRPr lang="en-US" dirty="0"/>
          </a:p>
          <a:p>
            <a:pPr>
              <a:buFont typeface="Arial" panose="020B0604020202020204" pitchFamily="34" charset="0"/>
              <a:buChar char="•"/>
            </a:pPr>
            <a:r>
              <a:rPr lang="en-US" dirty="0"/>
              <a:t>Finalize segmentation.</a:t>
            </a:r>
          </a:p>
          <a:p>
            <a:pPr>
              <a:buFont typeface="Arial" panose="020B0604020202020204" pitchFamily="34" charset="0"/>
              <a:buChar char="•"/>
            </a:pPr>
            <a:r>
              <a:rPr lang="en-US" dirty="0"/>
              <a:t>Launch exclusive offers and loyalty programs.</a:t>
            </a:r>
          </a:p>
          <a:p>
            <a:pPr>
              <a:buFont typeface="Arial" panose="020B0604020202020204" pitchFamily="34" charset="0"/>
              <a:buChar char="•"/>
            </a:pPr>
            <a:r>
              <a:rPr lang="en-US" dirty="0"/>
              <a:t>Start personalized email campaigns.</a:t>
            </a:r>
          </a:p>
          <a:p>
            <a:pPr>
              <a:buFont typeface="Arial" panose="020B0604020202020204" pitchFamily="34" charset="0"/>
              <a:buChar char="•"/>
            </a:pPr>
            <a:r>
              <a:rPr lang="en-US" dirty="0"/>
              <a:t>Launch social media campaigns.</a:t>
            </a:r>
          </a:p>
          <a:p>
            <a:pPr>
              <a:buFont typeface="Arial" panose="020B0604020202020204" pitchFamily="34" charset="0"/>
              <a:buChar char="•"/>
            </a:pPr>
            <a:r>
              <a:rPr lang="en-US" dirty="0"/>
              <a:t>Begin feedback collection.</a:t>
            </a:r>
          </a:p>
          <a:p>
            <a:r>
              <a:rPr lang="en-US" b="1" dirty="0"/>
              <a:t>Mid-Term (4-9 Months)</a:t>
            </a:r>
            <a:endParaRPr lang="en-US" dirty="0"/>
          </a:p>
          <a:p>
            <a:pPr>
              <a:buFont typeface="Arial" panose="020B0604020202020204" pitchFamily="34" charset="0"/>
              <a:buChar char="•"/>
            </a:pPr>
            <a:r>
              <a:rPr lang="en-US" dirty="0"/>
              <a:t>Implement engagement programs for Retirees.</a:t>
            </a:r>
          </a:p>
          <a:p>
            <a:pPr>
              <a:buFont typeface="Arial" panose="020B0604020202020204" pitchFamily="34" charset="0"/>
              <a:buChar char="•"/>
            </a:pPr>
            <a:r>
              <a:rPr lang="en-US" dirty="0"/>
              <a:t>Enhance data analytics and A/B testing.</a:t>
            </a:r>
          </a:p>
          <a:p>
            <a:pPr>
              <a:buFont typeface="Arial" panose="020B0604020202020204" pitchFamily="34" charset="0"/>
              <a:buChar char="•"/>
            </a:pPr>
            <a:r>
              <a:rPr lang="en-US" dirty="0"/>
              <a:t>Establish online communities.</a:t>
            </a:r>
          </a:p>
          <a:p>
            <a:pPr>
              <a:buFont typeface="Arial" panose="020B0604020202020204" pitchFamily="34" charset="0"/>
              <a:buChar char="•"/>
            </a:pPr>
            <a:r>
              <a:rPr lang="en-US" dirty="0"/>
              <a:t>Execute seasonal promotions.</a:t>
            </a:r>
          </a:p>
          <a:p>
            <a:pPr>
              <a:buFont typeface="Arial" panose="020B0604020202020204" pitchFamily="34" charset="0"/>
              <a:buChar char="•"/>
            </a:pPr>
            <a:r>
              <a:rPr lang="en-US" dirty="0"/>
              <a:t>Distribute educational content.</a:t>
            </a:r>
          </a:p>
          <a:p>
            <a:pPr>
              <a:buFont typeface="Arial" panose="020B0604020202020204" pitchFamily="34" charset="0"/>
              <a:buChar char="•"/>
            </a:pPr>
            <a:r>
              <a:rPr lang="en-US" dirty="0"/>
              <a:t>Refine loyalty and retention strategies.</a:t>
            </a:r>
          </a:p>
          <a:p>
            <a:r>
              <a:rPr lang="en-US" b="1" dirty="0"/>
              <a:t>Long-Term (10-18 Months)</a:t>
            </a:r>
            <a:endParaRPr lang="en-US" dirty="0"/>
          </a:p>
          <a:p>
            <a:pPr>
              <a:buFont typeface="Arial" panose="020B0604020202020204" pitchFamily="34" charset="0"/>
              <a:buChar char="•"/>
            </a:pPr>
            <a:r>
              <a:rPr lang="en-US" dirty="0"/>
              <a:t>Introduce new product bundles and convenience products.</a:t>
            </a:r>
          </a:p>
          <a:p>
            <a:pPr>
              <a:buFont typeface="Arial" panose="020B0604020202020204" pitchFamily="34" charset="0"/>
              <a:buChar char="•"/>
            </a:pPr>
            <a:r>
              <a:rPr lang="en-US" dirty="0"/>
              <a:t>Adjust seasonal strategies.</a:t>
            </a:r>
          </a:p>
          <a:p>
            <a:pPr>
              <a:buFont typeface="Arial" panose="020B0604020202020204" pitchFamily="34" charset="0"/>
              <a:buChar char="•"/>
            </a:pPr>
            <a:r>
              <a:rPr lang="en-US" dirty="0"/>
              <a:t>Enhance loyalty rewards.</a:t>
            </a:r>
          </a:p>
          <a:p>
            <a:pPr>
              <a:buFont typeface="Arial" panose="020B0604020202020204" pitchFamily="34" charset="0"/>
              <a:buChar char="•"/>
            </a:pPr>
            <a:r>
              <a:rPr lang="en-US" dirty="0"/>
              <a:t>Scale direct marketing.</a:t>
            </a:r>
          </a:p>
          <a:p>
            <a:pPr>
              <a:buFont typeface="Arial" panose="020B0604020202020204" pitchFamily="34" charset="0"/>
              <a:buChar char="•"/>
            </a:pPr>
            <a:r>
              <a:rPr lang="en-US" dirty="0"/>
              <a:t>Host engagement events.</a:t>
            </a:r>
          </a:p>
          <a:p>
            <a:pPr>
              <a:buFont typeface="Arial" panose="020B0604020202020204" pitchFamily="34" charset="0"/>
              <a:buChar char="•"/>
            </a:pPr>
            <a:r>
              <a:rPr lang="en-US" dirty="0"/>
              <a:t>Optimize long-term retention plans.</a:t>
            </a:r>
          </a:p>
          <a:p>
            <a:r>
              <a:rPr lang="en-US"/>
              <a:t>By focusing on these strategies and following the timeline, you can improve customer satisfaction, boost sales, and enhance customer loyalty across key segments.</a:t>
            </a:r>
          </a:p>
          <a:p>
            <a:endParaRPr lang="en-IN" dirty="0"/>
          </a:p>
        </p:txBody>
      </p:sp>
    </p:spTree>
    <p:extLst>
      <p:ext uri="{BB962C8B-B14F-4D97-AF65-F5344CB8AC3E}">
        <p14:creationId xmlns:p14="http://schemas.microsoft.com/office/powerpoint/2010/main" val="3148862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This presentation delves into the analysis of customer </a:t>
            </a:r>
            <a:r>
              <a:rPr lang="en-IN" dirty="0" err="1"/>
              <a:t>behavior</a:t>
            </a:r>
            <a:r>
              <a:rPr lang="en-IN" dirty="0"/>
              <a:t>, sales trends, and strategic recommendations in the chip sales market. By understanding key insights and leveraging data-driven strategies, investors can capitalize on growth opportunities and make informed investment decisions.</a:t>
            </a:r>
          </a:p>
        </p:txBody>
      </p:sp>
    </p:spTree>
    <p:extLst>
      <p:ext uri="{BB962C8B-B14F-4D97-AF65-F5344CB8AC3E}">
        <p14:creationId xmlns:p14="http://schemas.microsoft.com/office/powerpoint/2010/main" val="1606058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44444"/>
                </a:solidFill>
                <a:effectLst/>
                <a:highlight>
                  <a:srgbClr val="FFFFFF"/>
                </a:highlight>
                <a:latin typeface="Open Sans" panose="020B0606030504020204" pitchFamily="34" charset="0"/>
              </a:rPr>
              <a:t>Understanding customer segmentation is crucial in the chip sales market. By identifying key drivers of sales and the contribution of various customer segments, businesses can tailor their marketing strategies to appeal to the most profitable customer groups for enhanced revenue generation</a:t>
            </a:r>
            <a:r>
              <a:rPr lang="en-IN" b="0" i="0" dirty="0">
                <a:solidFill>
                  <a:srgbClr val="444444"/>
                </a:solidFill>
                <a:effectLst/>
                <a:highlight>
                  <a:srgbClr val="FFFFFF"/>
                </a:highlight>
                <a:latin typeface="Open Sans" panose="020B0606030504020204" pitchFamily="34" charset="0"/>
              </a:rPr>
              <a:t>.</a:t>
            </a:r>
            <a:endParaRPr lang="en-IN" dirty="0"/>
          </a:p>
        </p:txBody>
      </p:sp>
    </p:spTree>
    <p:extLst>
      <p:ext uri="{BB962C8B-B14F-4D97-AF65-F5344CB8AC3E}">
        <p14:creationId xmlns:p14="http://schemas.microsoft.com/office/powerpoint/2010/main" val="2924768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44444"/>
                </a:solidFill>
                <a:effectLst/>
                <a:highlight>
                  <a:srgbClr val="FFFFFF"/>
                </a:highlight>
                <a:latin typeface="Open Sans" panose="020B0606030504020204" pitchFamily="34" charset="0"/>
              </a:rPr>
              <a:t>Analyzing customer purchasing behavior is critical for businesses in the chip sales market. By understanding the patterns and value of different customer segments, companies can implement targeted strategies to enhance customer lifetime value and ensure sustainable revenue streams.</a:t>
            </a:r>
          </a:p>
          <a:p>
            <a:r>
              <a:rPr lang="en-US" dirty="0"/>
              <a:t>Sales are coming mainly from Budget - older families, Mainstream - young singles/couples, and Mainstream- retirees</a:t>
            </a:r>
            <a:endParaRPr lang="en-US" b="0" i="0" dirty="0">
              <a:solidFill>
                <a:srgbClr val="444444"/>
              </a:solidFill>
              <a:effectLst/>
              <a:highlight>
                <a:srgbClr val="FFFFFF"/>
              </a:highlight>
              <a:latin typeface="Open Sans" panose="020B0606030504020204" pitchFamily="34" charset="0"/>
            </a:endParaRPr>
          </a:p>
          <a:p>
            <a:r>
              <a:rPr lang="en-US" dirty="0"/>
              <a:t>There are more Mainstream - young singles/couples and Mainstream - retirees who buy chips. This contributes to there being more sales to these customer segments but this is not a major driver for the Budget-Older families segment.</a:t>
            </a:r>
            <a:endParaRPr lang="en-US" b="0" i="0" dirty="0">
              <a:solidFill>
                <a:srgbClr val="444444"/>
              </a:solidFill>
              <a:effectLst/>
              <a:highlight>
                <a:srgbClr val="FFFFFF"/>
              </a:highlight>
              <a:latin typeface="Open Sans" panose="020B0606030504020204" pitchFamily="34" charset="0"/>
            </a:endParaRPr>
          </a:p>
          <a:p>
            <a:r>
              <a:rPr lang="en-US" dirty="0"/>
              <a:t>Older families and young families in general buy more chips per customer</a:t>
            </a:r>
          </a:p>
          <a:p>
            <a:r>
              <a:rPr lang="en-US" dirty="0"/>
              <a:t>Mainstream </a:t>
            </a:r>
            <a:r>
              <a:rPr lang="en-US" dirty="0" err="1"/>
              <a:t>midage</a:t>
            </a:r>
            <a:r>
              <a:rPr lang="en-US" dirty="0"/>
              <a:t> and young singles and couples are more willing to pay more per packet of chips compared to their budget and premium counterparts. This may be due to premium shoppers being more likely to buy healthy snacks and when they buy chips, this is mainly for entertainment purposes rather than their own consumption. This is also supported by there being fewer premium </a:t>
            </a:r>
            <a:r>
              <a:rPr lang="en-US" dirty="0" err="1"/>
              <a:t>midage</a:t>
            </a:r>
            <a:r>
              <a:rPr lang="en-US" dirty="0"/>
              <a:t> and young singles and couples buying chips compared to their mainstream counterparts</a:t>
            </a:r>
            <a:endParaRPr lang="en-IN" dirty="0"/>
          </a:p>
        </p:txBody>
      </p:sp>
    </p:spTree>
    <p:extLst>
      <p:ext uri="{BB962C8B-B14F-4D97-AF65-F5344CB8AC3E}">
        <p14:creationId xmlns:p14="http://schemas.microsoft.com/office/powerpoint/2010/main" val="1366706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Spending Patterns</a:t>
            </a:r>
            <a:r>
              <a:rPr lang="en-US" dirty="0"/>
              <a:t>: Mainstream </a:t>
            </a:r>
            <a:r>
              <a:rPr lang="en-US" dirty="0" err="1"/>
              <a:t>midage</a:t>
            </a:r>
            <a:r>
              <a:rPr lang="en-US" dirty="0"/>
              <a:t> and young singles and couples are willing to pay more per packet of chips compared to their budget and premium counterparts.</a:t>
            </a:r>
          </a:p>
          <a:p>
            <a:pPr>
              <a:buFont typeface="Arial" panose="020B0604020202020204" pitchFamily="34" charset="0"/>
              <a:buChar char="•"/>
            </a:pPr>
            <a:r>
              <a:rPr lang="en-US" b="1" dirty="0"/>
              <a:t>Reason</a:t>
            </a:r>
            <a:r>
              <a:rPr lang="en-US" dirty="0"/>
              <a:t>: Premium shoppers often buy chips for entertainment rather than personal consumption, and tend to prefer healthy snacks.</a:t>
            </a:r>
          </a:p>
          <a:p>
            <a:r>
              <a:rPr lang="en-US" b="1" dirty="0"/>
              <a:t>Statistical Analysis</a:t>
            </a:r>
            <a:r>
              <a:rPr lang="en-US" dirty="0"/>
              <a:t>:</a:t>
            </a:r>
          </a:p>
          <a:p>
            <a:pPr>
              <a:buFont typeface="Arial" panose="020B0604020202020204" pitchFamily="34" charset="0"/>
              <a:buChar char="•"/>
            </a:pPr>
            <a:r>
              <a:rPr lang="en-US" dirty="0"/>
              <a:t>An independent t-test was performed to check if the difference in average price per unit is statistically significant.</a:t>
            </a:r>
          </a:p>
          <a:p>
            <a:pPr>
              <a:buFont typeface="Arial" panose="020B0604020202020204" pitchFamily="34" charset="0"/>
              <a:buChar char="•"/>
            </a:pPr>
            <a:r>
              <a:rPr lang="en-US" b="1" dirty="0"/>
              <a:t>Result</a:t>
            </a:r>
            <a:r>
              <a:rPr lang="en-US" dirty="0"/>
              <a:t>: The p-value was 0.0, indicating that the unit price for mainstream, young, and mid-age singles and couples is significantly higher than that for budget or premium, young, and mid-age singles and couples.</a:t>
            </a:r>
          </a:p>
          <a:p>
            <a:r>
              <a:rPr lang="en-US" b="1" dirty="0"/>
              <a:t>Brand Preferences</a:t>
            </a:r>
            <a:r>
              <a:rPr lang="en-US" dirty="0"/>
              <a:t>:</a:t>
            </a:r>
          </a:p>
          <a:p>
            <a:pPr>
              <a:buFont typeface="Arial" panose="020B0604020202020204" pitchFamily="34" charset="0"/>
              <a:buChar char="•"/>
            </a:pPr>
            <a:r>
              <a:rPr lang="en-US" dirty="0"/>
              <a:t>Mainstream young singles and couples show specific brand affinities:</a:t>
            </a:r>
          </a:p>
          <a:p>
            <a:pPr marL="742950" lvl="1" indent="-285750">
              <a:buFont typeface="Arial" panose="020B0604020202020204" pitchFamily="34" charset="0"/>
              <a:buChar char="•"/>
            </a:pPr>
            <a:r>
              <a:rPr lang="en-US" dirty="0"/>
              <a:t>They are 23% more likely to purchase Tyrrells chips.</a:t>
            </a:r>
          </a:p>
          <a:p>
            <a:pPr marL="742950" lvl="1" indent="-285750">
              <a:buFont typeface="Arial" panose="020B0604020202020204" pitchFamily="34" charset="0"/>
              <a:buChar char="•"/>
            </a:pPr>
            <a:r>
              <a:rPr lang="en-US" dirty="0"/>
              <a:t>They are 56% less likely to purchase Burger Rings.</a:t>
            </a:r>
          </a:p>
          <a:p>
            <a:r>
              <a:rPr lang="en-US" b="1" dirty="0"/>
              <a:t>Pack Size Preferences</a:t>
            </a:r>
            <a:r>
              <a:rPr lang="en-US" dirty="0"/>
              <a:t>:</a:t>
            </a:r>
          </a:p>
          <a:p>
            <a:pPr>
              <a:buFont typeface="Arial" panose="020B0604020202020204" pitchFamily="34" charset="0"/>
              <a:buChar char="•"/>
            </a:pPr>
            <a:r>
              <a:rPr lang="en-US" dirty="0"/>
              <a:t>Mainstream young singles and couples are 27% more likely to purchase 270g packs of chips.</a:t>
            </a:r>
          </a:p>
          <a:p>
            <a:pPr>
              <a:buFont typeface="Arial" panose="020B0604020202020204" pitchFamily="34" charset="0"/>
              <a:buChar char="•"/>
            </a:pPr>
            <a:r>
              <a:rPr lang="en-US" b="1" dirty="0"/>
              <a:t>Insight</a:t>
            </a:r>
            <a:r>
              <a:rPr lang="en-US" dirty="0"/>
              <a:t>: The 270g packs are exclusively offered by the Twisties brand, suggesting a higher likelihood of purchasing Twisties among this segment.</a:t>
            </a:r>
          </a:p>
          <a:p>
            <a:endParaRPr lang="en-IN" dirty="0"/>
          </a:p>
        </p:txBody>
      </p:sp>
    </p:spTree>
    <p:extLst>
      <p:ext uri="{BB962C8B-B14F-4D97-AF65-F5344CB8AC3E}">
        <p14:creationId xmlns:p14="http://schemas.microsoft.com/office/powerpoint/2010/main" val="299291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44444"/>
                </a:solidFill>
                <a:effectLst/>
                <a:highlight>
                  <a:srgbClr val="FFFFFF"/>
                </a:highlight>
                <a:latin typeface="Open Sans" panose="020B0606030504020204" pitchFamily="34" charset="0"/>
              </a:rPr>
              <a:t>Customer lifetime value analysis is crucial for long-term success in the chip sales market. By identifying key segments, understanding the importance of retention, and recognizing growth potential, businesses can align their strategies to optimize customer relationships and drive continuous revenue growth.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dirty="0"/>
              <a:t>Older families and young families emerge as the primary drivers of total sales and quantities in the chip market, underscoring their importance as key customer segments with high potential for revenue generation and long-term profitability. </a:t>
            </a:r>
          </a:p>
          <a:p>
            <a:endParaRPr lang="en-IN" dirty="0"/>
          </a:p>
        </p:txBody>
      </p:sp>
    </p:spTree>
    <p:extLst>
      <p:ext uri="{BB962C8B-B14F-4D97-AF65-F5344CB8AC3E}">
        <p14:creationId xmlns:p14="http://schemas.microsoft.com/office/powerpoint/2010/main" val="1644046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Young Singles/Couples have the highest churn rates, especially in the Mainstream category, indicating a need for targeted retention strategies. </a:t>
            </a:r>
          </a:p>
          <a:p>
            <a:r>
              <a:rPr lang="en-US" dirty="0"/>
              <a:t> Retirees show substantial churn, with Mainstream customers leading, suggesting potential for improved engagement with senior customers. </a:t>
            </a:r>
          </a:p>
          <a:p>
            <a:r>
              <a:rPr lang="en-US" dirty="0"/>
              <a:t>New and Young Families have comparatively lower churn rates, indicating better retention or satisfaction levels within these segments.</a:t>
            </a:r>
            <a:endParaRPr lang="en-IN" dirty="0"/>
          </a:p>
        </p:txBody>
      </p:sp>
    </p:spTree>
    <p:extLst>
      <p:ext uri="{BB962C8B-B14F-4D97-AF65-F5344CB8AC3E}">
        <p14:creationId xmlns:p14="http://schemas.microsoft.com/office/powerpoint/2010/main" val="968745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44444"/>
                </a:solidFill>
                <a:effectLst/>
                <a:highlight>
                  <a:srgbClr val="FFFFFF"/>
                </a:highlight>
                <a:latin typeface="Open Sans" panose="020B0606030504020204" pitchFamily="34" charset="0"/>
              </a:rPr>
              <a:t>Identifying seasonal sales patterns and holiday season trends is key for success in the chip sales market. </a:t>
            </a:r>
          </a:p>
          <a:p>
            <a:r>
              <a:rPr lang="en-US" dirty="0"/>
              <a:t>The sales figures fluctuate month-to-month, indicating variability in customer purchasing behavior across different times of the year. </a:t>
            </a:r>
          </a:p>
          <a:p>
            <a:r>
              <a:rPr lang="en-US" dirty="0"/>
              <a:t>December 2018 shows the highest total sales (167,913.40), suggesting a potential seasonal peak during the holiday season. </a:t>
            </a:r>
          </a:p>
          <a:p>
            <a:r>
              <a:rPr lang="en-US" dirty="0"/>
              <a:t>February 2019 and May 2019 have the lowest total sales (150,645.50 and 149,923.95 respectively), indicating potential post-holiday and pre-summer lulls. </a:t>
            </a:r>
          </a:p>
          <a:p>
            <a:r>
              <a:rPr lang="en-US" dirty="0"/>
              <a:t>While there are peaks and troughs, the overall variability in monthly sales is moderate, with values ranging from around 149,924 to 167,913.</a:t>
            </a:r>
          </a:p>
          <a:p>
            <a:r>
              <a:rPr lang="en-US" dirty="0"/>
              <a:t>Aside from the holiday season peak, there is no strong, clear seasonal trend, indicating that other factors might also significantly influence monthly sales.</a:t>
            </a:r>
          </a:p>
        </p:txBody>
      </p:sp>
    </p:spTree>
    <p:extLst>
      <p:ext uri="{BB962C8B-B14F-4D97-AF65-F5344CB8AC3E}">
        <p14:creationId xmlns:p14="http://schemas.microsoft.com/office/powerpoint/2010/main" val="3745761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44444"/>
                </a:solidFill>
                <a:effectLst/>
                <a:highlight>
                  <a:srgbClr val="FFFFFF"/>
                </a:highlight>
                <a:latin typeface="Open Sans" panose="020B0606030504020204" pitchFamily="34" charset="0"/>
              </a:rPr>
              <a:t>Conducting a SWOT analysis is essential for strategic planning in the chip sales market. By evaluating strengths, weaknesses, opportunities, and threats, businesses can develop actionable strategies to capitalize on strengths, mitigate weaknesses, seize opportunities, and address potential threats for sustainable growth and success.</a:t>
            </a:r>
            <a:endParaRPr lang="en-IN" dirty="0"/>
          </a:p>
        </p:txBody>
      </p:sp>
    </p:spTree>
    <p:extLst>
      <p:ext uri="{BB962C8B-B14F-4D97-AF65-F5344CB8AC3E}">
        <p14:creationId xmlns:p14="http://schemas.microsoft.com/office/powerpoint/2010/main" val="1718928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D7CF-1CDE-9942-6C0A-FC023ABA661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549AECB0-A734-C392-EBC9-B53B9D62CA1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FD7B1A-4668-0419-9201-5B418004D0AF}"/>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a:extLst>
              <a:ext uri="{FF2B5EF4-FFF2-40B4-BE49-F238E27FC236}">
                <a16:creationId xmlns:a16="http://schemas.microsoft.com/office/drawing/2014/main" id="{D73A6333-5C0C-72B9-431A-09EA5CC1FFC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E0065A1-9717-007E-6BD8-33BFD3436C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200113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6379-19B0-9155-726C-42B12FCFCD4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590B3F-77F0-B1AC-3915-DDAC455941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E50157-4003-15BF-0959-EB03831D0849}"/>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a:extLst>
              <a:ext uri="{FF2B5EF4-FFF2-40B4-BE49-F238E27FC236}">
                <a16:creationId xmlns:a16="http://schemas.microsoft.com/office/drawing/2014/main" id="{B3C0EB0E-14A4-3ECE-0B57-A7E0CDEA41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CBB2F5-903D-E6FB-9683-B050AC84341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9383581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B689AE-D068-7CA2-6754-876CAF0AB97E}"/>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37CD73-CBC5-9C4C-5072-8F665A1DCA08}"/>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7ABBA0-160F-A7E3-A3FE-DED171C61F3D}"/>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a:extLst>
              <a:ext uri="{FF2B5EF4-FFF2-40B4-BE49-F238E27FC236}">
                <a16:creationId xmlns:a16="http://schemas.microsoft.com/office/drawing/2014/main" id="{83420E2F-94EB-BEF9-60BB-2C13FE9618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BEFCF-EAE7-129A-7BBD-1915A01DF6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4304063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3"/>
        <p:cNvGrpSpPr/>
        <p:nvPr/>
      </p:nvGrpSpPr>
      <p:grpSpPr>
        <a:xfrm>
          <a:off x="0" y="0"/>
          <a:ext cx="0" cy="0"/>
          <a:chOff x="0" y="0"/>
          <a:chExt cx="0" cy="0"/>
        </a:xfrm>
      </p:grpSpPr>
      <p:sp>
        <p:nvSpPr>
          <p:cNvPr id="25" name="Google Shape;25;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3882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1923-995A-A9A6-EC65-F8359BE5F3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E76A4B-D118-2910-15FA-5B6DE505D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F21324-BF91-91B5-E5BA-398FC687F5EE}"/>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a:extLst>
              <a:ext uri="{FF2B5EF4-FFF2-40B4-BE49-F238E27FC236}">
                <a16:creationId xmlns:a16="http://schemas.microsoft.com/office/drawing/2014/main" id="{F525859E-0E41-454B-48BF-05C05EE8CB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2C9316-87CB-7E6B-B295-A9F87E7CAB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7389306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3C81-2EED-6C38-BEAB-A03B6CD23A7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ECEF609-507A-97A9-3E63-FFDFED0E8686}"/>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96F4B2-5BDF-84C0-2BE8-3A857EE77265}"/>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5" name="Footer Placeholder 4">
            <a:extLst>
              <a:ext uri="{FF2B5EF4-FFF2-40B4-BE49-F238E27FC236}">
                <a16:creationId xmlns:a16="http://schemas.microsoft.com/office/drawing/2014/main" id="{1CFE4EF8-1D17-1678-16DC-3874CA9F332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4C02E1-7A78-56C9-5660-D3ADAD3B8C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818085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0A34D-F574-D13F-4DBC-A669015E7D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696437-AFDD-4466-1456-6BF240CED94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2A65793-FCBA-78E5-3A42-F552C0F0336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6D5950-0509-CEC6-B2A1-BCADA6333E9D}"/>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6" name="Footer Placeholder 5">
            <a:extLst>
              <a:ext uri="{FF2B5EF4-FFF2-40B4-BE49-F238E27FC236}">
                <a16:creationId xmlns:a16="http://schemas.microsoft.com/office/drawing/2014/main" id="{64CE96FD-98BC-3924-1C07-1558A4B559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FA9B326-9F39-048B-0CC9-FF2089C763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4238726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0F56-920A-C91D-10D5-DE5FD62105ED}"/>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53E05B-D469-6ADC-5FBE-8DCBC2DCBB2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26D4E-CD32-38E4-8876-65BEB7F4023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FCBB1C1-A944-4CCE-5D42-639DC861F68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F43D6D8-2367-85D9-457A-1CA83C047D5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9E91FE8-3273-B8D0-5807-26C50DD23058}"/>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8" name="Footer Placeholder 7">
            <a:extLst>
              <a:ext uri="{FF2B5EF4-FFF2-40B4-BE49-F238E27FC236}">
                <a16:creationId xmlns:a16="http://schemas.microsoft.com/office/drawing/2014/main" id="{0D043B1B-C065-47C9-AA6F-373A4707632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447F49B-A4E3-640E-34C5-39D04CED7D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409941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DAF9-8F2B-03D1-C311-ADC64BCEA1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F60DFE-9AD7-28BA-FACC-A9FD15F037E6}"/>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4" name="Footer Placeholder 3">
            <a:extLst>
              <a:ext uri="{FF2B5EF4-FFF2-40B4-BE49-F238E27FC236}">
                <a16:creationId xmlns:a16="http://schemas.microsoft.com/office/drawing/2014/main" id="{1C249D2F-2CFD-50B3-F346-3A1D8B17CBC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AFC243F-1546-BE50-05B6-67046B041FA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0128448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BEF7A5-89E6-8242-3358-5C052AD651C5}"/>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3" name="Footer Placeholder 2">
            <a:extLst>
              <a:ext uri="{FF2B5EF4-FFF2-40B4-BE49-F238E27FC236}">
                <a16:creationId xmlns:a16="http://schemas.microsoft.com/office/drawing/2014/main" id="{E3982ECC-BF8E-D793-6F9F-E29E3C89D19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2300DB-0CC2-A890-318C-547193C4FAC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8240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93D89-0DDE-4A2B-B50B-87471801C8F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6AD0AB-4A5F-8D67-A879-957A70E6682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78142B2-EA71-B2E3-00D4-EBE405027BD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A35E131-39A4-7408-14AB-13998D231D6F}"/>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6" name="Footer Placeholder 5">
            <a:extLst>
              <a:ext uri="{FF2B5EF4-FFF2-40B4-BE49-F238E27FC236}">
                <a16:creationId xmlns:a16="http://schemas.microsoft.com/office/drawing/2014/main" id="{210AA269-1315-9C37-D4E4-DFA81A95A1F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F635FC-02C0-86A0-0FF8-85272D8DA15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401174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FFDBA-D884-1FAA-52AA-3CBB58E3783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779799-46E9-57D2-9D7E-560A9BB875B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07A60CE8-F218-7B92-AA92-B40E40FF44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4879FA1-D47D-78ED-4710-EC4EBE4713A9}"/>
              </a:ext>
            </a:extLst>
          </p:cNvPr>
          <p:cNvSpPr>
            <a:spLocks noGrp="1"/>
          </p:cNvSpPr>
          <p:nvPr>
            <p:ph type="dt" sz="half" idx="10"/>
          </p:nvPr>
        </p:nvSpPr>
        <p:spPr/>
        <p:txBody>
          <a:bodyPr/>
          <a:lstStyle/>
          <a:p>
            <a:fld id="{B61BEF0D-F0BB-DE4B-95CE-6DB70DBA9567}" type="datetimeFigureOut">
              <a:rPr lang="en-US" smtClean="0"/>
              <a:pPr/>
              <a:t>7/9/2024</a:t>
            </a:fld>
            <a:endParaRPr lang="en-US" dirty="0"/>
          </a:p>
        </p:txBody>
      </p:sp>
      <p:sp>
        <p:nvSpPr>
          <p:cNvPr id="6" name="Footer Placeholder 5">
            <a:extLst>
              <a:ext uri="{FF2B5EF4-FFF2-40B4-BE49-F238E27FC236}">
                <a16:creationId xmlns:a16="http://schemas.microsoft.com/office/drawing/2014/main" id="{01290F21-47FD-C8F6-B964-8D07BA15E57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532AD6-1725-EF33-4F1B-38A46637C1B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381092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64F3C5-E176-7F50-09A1-EEE17774F6F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E387A4-AD5F-A8E5-D11D-9F6BED209C9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A3ADC2-2447-7C73-E28A-B93BF4770C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B61BEF0D-F0BB-DE4B-95CE-6DB70DBA9567}" type="datetimeFigureOut">
              <a:rPr lang="en-US" smtClean="0"/>
              <a:pPr/>
              <a:t>7/9/2024</a:t>
            </a:fld>
            <a:endParaRPr lang="en-US" dirty="0"/>
          </a:p>
        </p:txBody>
      </p:sp>
      <p:sp>
        <p:nvSpPr>
          <p:cNvPr id="5" name="Footer Placeholder 4">
            <a:extLst>
              <a:ext uri="{FF2B5EF4-FFF2-40B4-BE49-F238E27FC236}">
                <a16:creationId xmlns:a16="http://schemas.microsoft.com/office/drawing/2014/main" id="{0B53825F-F1DC-125F-5D00-4D1D5497B5E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64D5D444-B918-0F05-D817-37C83CD738A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967431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creativecommons.org/licenses/by-nc-nd/3.0/" TargetMode="External"/><Relationship Id="rId4" Type="http://schemas.openxmlformats.org/officeDocument/2006/relationships/hyperlink" Target="https://ungniverse.tistory.com/14" TargetMode="Externa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coolessay.net/blog/post/summarize-articl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in/rupsa-chaudhuri/" TargetMode="External"/><Relationship Id="rId2" Type="http://schemas.openxmlformats.org/officeDocument/2006/relationships/hyperlink" Target="mailto:rupsachaudhuri9@gmail.com" TargetMode="External"/><Relationship Id="rId1" Type="http://schemas.openxmlformats.org/officeDocument/2006/relationships/slideLayout" Target="../slideLayouts/slideLayout6.xml"/><Relationship Id="rId5" Type="http://schemas.openxmlformats.org/officeDocument/2006/relationships/image" Target="../media/image18.jpeg"/><Relationship Id="rId4" Type="http://schemas.openxmlformats.org/officeDocument/2006/relationships/hyperlink" Target="https://github.com/rupsa723?tab=repositori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ebrandvalue.com/en/blog/top-5-strategies-boost-brand-affinity-enhance-brand-loyal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mplds_ft2s.png"/>
          <p:cNvPicPr>
            <a:picLocks noChangeAspect="1"/>
          </p:cNvPicPr>
          <p:nvPr/>
        </p:nvPicPr>
        <p:blipFill rotWithShape="1">
          <a:blip r:embed="rId2"/>
          <a:srcRect l="6068" t="9091" r="3023"/>
          <a:stretch/>
        </p:blipFill>
        <p:spPr>
          <a:xfrm>
            <a:off x="20" y="10"/>
            <a:ext cx="9143980" cy="5143490"/>
          </a:xfrm>
          <a:prstGeom prst="rect">
            <a:avLst/>
          </a:prstGeom>
          <a:noFill/>
        </p:spPr>
      </p:pic>
      <p:sp>
        <p:nvSpPr>
          <p:cNvPr id="35" name="Rectangle 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899" y="-1143383"/>
            <a:ext cx="3444203"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BD830D-A84D-C4A4-BC13-9393E4237A5B}"/>
              </a:ext>
            </a:extLst>
          </p:cNvPr>
          <p:cNvSpPr>
            <a:spLocks noGrp="1"/>
          </p:cNvSpPr>
          <p:nvPr>
            <p:ph type="title"/>
          </p:nvPr>
        </p:nvSpPr>
        <p:spPr>
          <a:xfrm>
            <a:off x="303414" y="2318946"/>
            <a:ext cx="6808922" cy="1790700"/>
          </a:xfrm>
        </p:spPr>
        <p:txBody>
          <a:bodyPr vert="horz" lIns="91440" tIns="45720" rIns="91440" bIns="45720" rtlCol="0" anchor="b">
            <a:normAutofit/>
          </a:bodyPr>
          <a:lstStyle/>
          <a:p>
            <a:pPr defTabSz="914400"/>
            <a:r>
              <a:rPr lang="en-US" sz="3900">
                <a:solidFill>
                  <a:schemeClr val="bg1"/>
                </a:solidFill>
              </a:rPr>
              <a:t>Chips Sales Analysis: Unveiling Insights for Strategic Planning</a:t>
            </a:r>
          </a:p>
        </p:txBody>
      </p:sp>
      <p:sp>
        <p:nvSpPr>
          <p:cNvPr id="33" name="Rectangle: Rounded Corners 3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3FE811-FB63-5746-5418-1BA997A6E929}"/>
              </a:ext>
            </a:extLst>
          </p:cNvPr>
          <p:cNvSpPr txBox="1"/>
          <p:nvPr/>
        </p:nvSpPr>
        <p:spPr>
          <a:xfrm>
            <a:off x="303414" y="4218708"/>
            <a:ext cx="6808922" cy="444732"/>
          </a:xfrm>
          <a:prstGeom prst="rect">
            <a:avLst/>
          </a:prstGeom>
        </p:spPr>
        <p:txBody>
          <a:bodyPr vert="horz" lIns="91440" tIns="45720" rIns="91440" bIns="45720" rtlCol="0" anchor="ctr">
            <a:normAutofit/>
          </a:bodyPr>
          <a:lstStyle/>
          <a:p>
            <a:pPr>
              <a:lnSpc>
                <a:spcPct val="90000"/>
              </a:lnSpc>
              <a:spcBef>
                <a:spcPts val="1000"/>
              </a:spcBef>
            </a:pPr>
            <a:r>
              <a:rPr lang="en-US" sz="2400" dirty="0">
                <a:solidFill>
                  <a:schemeClr val="bg1"/>
                </a:solidFill>
              </a:rPr>
              <a:t>Created by: Rupsa Chaudhuri</a:t>
            </a:r>
          </a:p>
        </p:txBody>
      </p:sp>
      <p:sp>
        <p:nvSpPr>
          <p:cNvPr id="15" name="Slide Number Placeholder 2">
            <a:extLst>
              <a:ext uri="{FF2B5EF4-FFF2-40B4-BE49-F238E27FC236}">
                <a16:creationId xmlns:a16="http://schemas.microsoft.com/office/drawing/2014/main" id="{AFED76DD-D020-C38D-E4A6-AB557A84574E}"/>
              </a:ext>
            </a:extLst>
          </p:cNvPr>
          <p:cNvSpPr>
            <a:spLocks noGrp="1"/>
          </p:cNvSpPr>
          <p:nvPr>
            <p:ph type="sldNum" sz="quarter" idx="12"/>
          </p:nvPr>
        </p:nvSpPr>
        <p:spPr>
          <a:xfrm>
            <a:off x="6780899" y="4767262"/>
            <a:ext cx="2057400" cy="273844"/>
          </a:xfrm>
        </p:spPr>
        <p:txBody>
          <a:bodyPr vert="horz" lIns="91440" tIns="45720" rIns="91440" bIns="45720" rtlCol="0" anchor="ctr">
            <a:normAutofit/>
          </a:bodyPr>
          <a:lstStyle/>
          <a:p>
            <a:pPr>
              <a:lnSpc>
                <a:spcPct val="90000"/>
              </a:lnSpc>
              <a:spcAft>
                <a:spcPts val="600"/>
              </a:spcAft>
              <a:defRPr/>
            </a:pPr>
            <a:fld id="{00000000-1234-1234-1234-123412341234}" type="slidenum">
              <a:rPr lang="en-US" sz="1200" smtClean="0">
                <a:solidFill>
                  <a:schemeClr val="bg1"/>
                </a:solidFill>
                <a:latin typeface="Calibri" panose="020F0502020204030204"/>
              </a:rPr>
              <a:pPr>
                <a:lnSpc>
                  <a:spcPct val="90000"/>
                </a:lnSpc>
                <a:spcAft>
                  <a:spcPts val="600"/>
                </a:spcAft>
                <a:defRPr/>
              </a:pPr>
              <a:t>1</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58733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FE6F446-C763-2478-9155-357DF2022636}"/>
              </a:ext>
            </a:extLst>
          </p:cNvPr>
          <p:cNvPicPr>
            <a:picLocks noChangeAspect="1"/>
          </p:cNvPicPr>
          <p:nvPr/>
        </p:nvPicPr>
        <p:blipFill>
          <a:blip r:embed="rId3">
            <a:extLst>
              <a:ext uri="{837473B0-CC2E-450A-ABE3-18F120FF3D39}">
                <a1611:picAttrSrcUrl xmlns:a1611="http://schemas.microsoft.com/office/drawing/2016/11/main" r:id="rId4"/>
              </a:ext>
            </a:extLst>
          </a:blip>
          <a:srcRect l="3019" r="3019"/>
          <a:stretch/>
        </p:blipFill>
        <p:spPr>
          <a:xfrm>
            <a:off x="2460625" y="0"/>
            <a:ext cx="7252231" cy="51434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B4007D4C-E62D-098D-0CA5-CA8E034A3BE8}"/>
              </a:ext>
            </a:extLst>
          </p:cNvPr>
          <p:cNvSpPr txBox="1">
            <a:spLocks/>
          </p:cNvSpPr>
          <p:nvPr/>
        </p:nvSpPr>
        <p:spPr>
          <a:xfrm>
            <a:off x="628650" y="273843"/>
            <a:ext cx="2866641" cy="1424934"/>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Aft>
                <a:spcPts val="600"/>
              </a:spcAft>
            </a:pPr>
            <a:r>
              <a:rPr lang="en-US" sz="3000"/>
              <a:t>SWOT Analysis</a:t>
            </a:r>
          </a:p>
        </p:txBody>
      </p:sp>
      <p:sp>
        <p:nvSpPr>
          <p:cNvPr id="6" name="TextBox 5">
            <a:extLst>
              <a:ext uri="{FF2B5EF4-FFF2-40B4-BE49-F238E27FC236}">
                <a16:creationId xmlns:a16="http://schemas.microsoft.com/office/drawing/2014/main" id="{D1188F29-8B77-3063-E9C1-8A20B83CA6D6}"/>
              </a:ext>
            </a:extLst>
          </p:cNvPr>
          <p:cNvSpPr txBox="1"/>
          <p:nvPr/>
        </p:nvSpPr>
        <p:spPr>
          <a:xfrm>
            <a:off x="628650" y="1825650"/>
            <a:ext cx="3663950" cy="2807072"/>
          </a:xfrm>
          <a:prstGeom prst="rect">
            <a:avLst/>
          </a:prstGeom>
        </p:spPr>
        <p:txBody>
          <a:bodyPr vert="horz" lIns="91440" tIns="45720" rIns="91440" bIns="45720" rtlCol="0">
            <a:normAutofit/>
          </a:bodyPr>
          <a:lstStyle/>
          <a:p>
            <a:pPr>
              <a:lnSpc>
                <a:spcPct val="90000"/>
              </a:lnSpc>
              <a:spcAft>
                <a:spcPts val="1000"/>
              </a:spcAft>
              <a:buClr>
                <a:schemeClr val="tx1"/>
              </a:buClr>
              <a:buSzPct val="100000"/>
            </a:pPr>
            <a:r>
              <a:rPr lang="en-US" sz="900" dirty="0"/>
              <a:t>• </a:t>
            </a:r>
            <a:r>
              <a:rPr lang="en-US" sz="1100" b="1" dirty="0"/>
              <a:t>Strengths: </a:t>
            </a:r>
            <a:r>
              <a:rPr lang="en-US" sz="1100" dirty="0"/>
              <a:t>High sales contribution from key segments; strong customer loyalty among older and young families. </a:t>
            </a:r>
          </a:p>
          <a:p>
            <a:pPr>
              <a:lnSpc>
                <a:spcPct val="90000"/>
              </a:lnSpc>
              <a:spcAft>
                <a:spcPts val="1000"/>
              </a:spcAft>
              <a:buClr>
                <a:schemeClr val="tx1"/>
              </a:buClr>
              <a:buSzPct val="100000"/>
            </a:pPr>
            <a:r>
              <a:rPr lang="en-US" sz="1100" dirty="0"/>
              <a:t>• </a:t>
            </a:r>
            <a:r>
              <a:rPr lang="en-US" sz="1100" b="1" dirty="0"/>
              <a:t>Weaknesses: </a:t>
            </a:r>
            <a:r>
              <a:rPr lang="en-US" sz="1100" dirty="0"/>
              <a:t>High churn rates among young singles/couples and retirees.</a:t>
            </a:r>
          </a:p>
          <a:p>
            <a:pPr>
              <a:lnSpc>
                <a:spcPct val="90000"/>
              </a:lnSpc>
              <a:spcAft>
                <a:spcPts val="1000"/>
              </a:spcAft>
              <a:buClr>
                <a:schemeClr val="tx1"/>
              </a:buClr>
              <a:buSzPct val="100000"/>
            </a:pPr>
            <a:r>
              <a:rPr lang="en-US" sz="1100" dirty="0"/>
              <a:t>• </a:t>
            </a:r>
            <a:r>
              <a:rPr lang="en-US" sz="1100" b="1" dirty="0"/>
              <a:t>Opportunities: </a:t>
            </a:r>
            <a:r>
              <a:rPr lang="en-US" sz="1100" dirty="0"/>
              <a:t>Targeted marketing to high-churn segments; capitalizing on seasonal trends to boost sales. For instance, targeting young singles/couples with personalized offers could reduce churn.</a:t>
            </a:r>
          </a:p>
          <a:p>
            <a:pPr>
              <a:lnSpc>
                <a:spcPct val="90000"/>
              </a:lnSpc>
              <a:spcAft>
                <a:spcPts val="1000"/>
              </a:spcAft>
              <a:buClr>
                <a:schemeClr val="tx1"/>
              </a:buClr>
              <a:buSzPct val="100000"/>
            </a:pPr>
            <a:r>
              <a:rPr lang="en-US" sz="1100" dirty="0"/>
              <a:t>• </a:t>
            </a:r>
            <a:r>
              <a:rPr lang="en-US" sz="1100" b="1" dirty="0"/>
              <a:t>Threats: </a:t>
            </a:r>
            <a:r>
              <a:rPr lang="en-US" sz="1100" dirty="0"/>
              <a:t>Competition from healthier snack options; potential economic downturns affecting purchasing power.</a:t>
            </a:r>
          </a:p>
        </p:txBody>
      </p:sp>
      <p:sp>
        <p:nvSpPr>
          <p:cNvPr id="2" name="Slide Number Placeholder 1">
            <a:extLst>
              <a:ext uri="{FF2B5EF4-FFF2-40B4-BE49-F238E27FC236}">
                <a16:creationId xmlns:a16="http://schemas.microsoft.com/office/drawing/2014/main" id="{6BD0AB3F-77A2-3BC9-26B8-0B8B2EE14D19}"/>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lnSpc>
                <a:spcPct val="90000"/>
              </a:lnSpc>
              <a:spcAft>
                <a:spcPts val="600"/>
              </a:spcAft>
              <a:defRPr/>
            </a:pPr>
            <a:fld id="{00000000-1234-1234-1234-123412341234}" type="slidenum">
              <a:rPr lang="en-US" sz="1200">
                <a:solidFill>
                  <a:srgbClr val="FFFFFF"/>
                </a:solidFill>
                <a:latin typeface="Calibri" panose="020F0502020204030204"/>
              </a:rPr>
              <a:pPr>
                <a:lnSpc>
                  <a:spcPct val="90000"/>
                </a:lnSpc>
                <a:spcAft>
                  <a:spcPts val="600"/>
                </a:spcAft>
                <a:defRPr/>
              </a:pPr>
              <a:t>10</a:t>
            </a:fld>
            <a:endParaRPr lang="en-US" sz="1200">
              <a:solidFill>
                <a:srgbClr val="FFFFFF"/>
              </a:solidFill>
              <a:latin typeface="Calibri" panose="020F0502020204030204"/>
            </a:endParaRPr>
          </a:p>
        </p:txBody>
      </p:sp>
      <p:sp>
        <p:nvSpPr>
          <p:cNvPr id="3" name="TextBox 2">
            <a:extLst>
              <a:ext uri="{FF2B5EF4-FFF2-40B4-BE49-F238E27FC236}">
                <a16:creationId xmlns:a16="http://schemas.microsoft.com/office/drawing/2014/main" id="{B0CBCCFC-4D92-D57E-7AD3-5AE00202094F}"/>
              </a:ext>
            </a:extLst>
          </p:cNvPr>
          <p:cNvSpPr txBox="1"/>
          <p:nvPr/>
        </p:nvSpPr>
        <p:spPr>
          <a:xfrm>
            <a:off x="1889483" y="5143500"/>
            <a:ext cx="7252231" cy="230832"/>
          </a:xfrm>
          <a:prstGeom prst="rect">
            <a:avLst/>
          </a:prstGeom>
          <a:noFill/>
        </p:spPr>
        <p:txBody>
          <a:bodyPr wrap="square" rtlCol="0">
            <a:spAutoFit/>
          </a:bodyPr>
          <a:lstStyle/>
          <a:p>
            <a:r>
              <a:rPr lang="en-IN" sz="900">
                <a:hlinkClick r:id="rId4" tooltip="https://ungniverse.tistory.com/14"/>
              </a:rPr>
              <a:t>This Photo</a:t>
            </a:r>
            <a:r>
              <a:rPr lang="en-IN" sz="900"/>
              <a:t> by Unknown Author is licensed under </a:t>
            </a:r>
            <a:r>
              <a:rPr lang="en-IN" sz="900">
                <a:hlinkClick r:id="rId5" tooltip="https://creativecommons.org/licenses/by-nc-nd/3.0/"/>
              </a:rPr>
              <a:t>CC BY-NC-ND</a:t>
            </a:r>
            <a:endParaRPr lang="en-IN" sz="900"/>
          </a:p>
        </p:txBody>
      </p:sp>
    </p:spTree>
    <p:extLst>
      <p:ext uri="{BB962C8B-B14F-4D97-AF65-F5344CB8AC3E}">
        <p14:creationId xmlns:p14="http://schemas.microsoft.com/office/powerpoint/2010/main" val="329277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sticky notes on a wood surface&#10;&#10;Description automatically generated">
            <a:extLst>
              <a:ext uri="{FF2B5EF4-FFF2-40B4-BE49-F238E27FC236}">
                <a16:creationId xmlns:a16="http://schemas.microsoft.com/office/drawing/2014/main" id="{BCF07333-D5BA-0023-6C02-FF7F37261190}"/>
              </a:ext>
            </a:extLst>
          </p:cNvPr>
          <p:cNvPicPr>
            <a:picLocks noChangeAspect="1"/>
          </p:cNvPicPr>
          <p:nvPr/>
        </p:nvPicPr>
        <p:blipFill rotWithShape="1">
          <a:blip r:embed="rId3"/>
          <a:srcRect l="14185" r="6504"/>
          <a:stretch/>
        </p:blipFill>
        <p:spPr>
          <a:xfrm>
            <a:off x="-2284" y="10"/>
            <a:ext cx="7252212" cy="51434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021DE89C-BE4E-ADD1-515D-BA53E7443B6C}"/>
              </a:ext>
            </a:extLst>
          </p:cNvPr>
          <p:cNvSpPr txBox="1">
            <a:spLocks/>
          </p:cNvSpPr>
          <p:nvPr/>
        </p:nvSpPr>
        <p:spPr>
          <a:xfrm>
            <a:off x="5648707" y="273843"/>
            <a:ext cx="2866642" cy="1424934"/>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Aft>
                <a:spcPts val="600"/>
              </a:spcAft>
            </a:pPr>
            <a:r>
              <a:rPr lang="en-US" sz="2600"/>
              <a:t>Timeline for strategic implementation</a:t>
            </a:r>
          </a:p>
        </p:txBody>
      </p:sp>
      <p:sp>
        <p:nvSpPr>
          <p:cNvPr id="2" name="Slide Number Placeholder 1">
            <a:extLst>
              <a:ext uri="{FF2B5EF4-FFF2-40B4-BE49-F238E27FC236}">
                <a16:creationId xmlns:a16="http://schemas.microsoft.com/office/drawing/2014/main" id="{F47F6121-85A9-D62C-B2E3-E90B0D36606A}"/>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lnSpc>
                <a:spcPct val="90000"/>
              </a:lnSpc>
              <a:spcAft>
                <a:spcPts val="600"/>
              </a:spcAft>
              <a:defRPr/>
            </a:pPr>
            <a:fld id="{00000000-1234-1234-1234-123412341234}" type="slidenum">
              <a:rPr lang="en-US" sz="1200" smtClean="0">
                <a:solidFill>
                  <a:prstClr val="black">
                    <a:tint val="75000"/>
                  </a:prstClr>
                </a:solidFill>
                <a:latin typeface="Calibri" panose="020F0502020204030204"/>
              </a:rPr>
              <a:pPr>
                <a:lnSpc>
                  <a:spcPct val="90000"/>
                </a:lnSpc>
                <a:spcAft>
                  <a:spcPts val="600"/>
                </a:spcAft>
                <a:defRPr/>
              </a:pPr>
              <a:t>11</a:t>
            </a:fld>
            <a:endParaRPr lang="en-US" sz="1200">
              <a:solidFill>
                <a:prstClr val="black">
                  <a:tint val="75000"/>
                </a:prstClr>
              </a:solidFill>
              <a:latin typeface="Calibri" panose="020F0502020204030204"/>
            </a:endParaRPr>
          </a:p>
        </p:txBody>
      </p:sp>
      <p:graphicFrame>
        <p:nvGraphicFramePr>
          <p:cNvPr id="18" name="TextBox 8">
            <a:extLst>
              <a:ext uri="{FF2B5EF4-FFF2-40B4-BE49-F238E27FC236}">
                <a16:creationId xmlns:a16="http://schemas.microsoft.com/office/drawing/2014/main" id="{74ED3EC6-158C-99D0-81D5-CD767C3F7EAE}"/>
              </a:ext>
            </a:extLst>
          </p:cNvPr>
          <p:cNvGraphicFramePr/>
          <p:nvPr>
            <p:extLst>
              <p:ext uri="{D42A27DB-BD31-4B8C-83A1-F6EECF244321}">
                <p14:modId xmlns:p14="http://schemas.microsoft.com/office/powerpoint/2010/main" val="670991076"/>
              </p:ext>
            </p:extLst>
          </p:nvPr>
        </p:nvGraphicFramePr>
        <p:xfrm>
          <a:off x="3628493" y="1698777"/>
          <a:ext cx="4825944" cy="28070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145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CBFE71-38BD-655C-657E-4E378E0FD18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4751" r="14749" b="-2"/>
          <a:stretch/>
        </p:blipFill>
        <p:spPr>
          <a:xfrm>
            <a:off x="1891767" y="10"/>
            <a:ext cx="7252231" cy="5143490"/>
          </a:xfrm>
          <a:prstGeom prst="rect">
            <a:avLst/>
          </a:prstGeom>
        </p:spPr>
      </p:pic>
      <p:sp>
        <p:nvSpPr>
          <p:cNvPr id="42" name="Rectangle 4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38ADA26B-18E2-16B5-E3CE-6CBC356F61B1}"/>
              </a:ext>
            </a:extLst>
          </p:cNvPr>
          <p:cNvSpPr txBox="1">
            <a:spLocks/>
          </p:cNvSpPr>
          <p:nvPr/>
        </p:nvSpPr>
        <p:spPr>
          <a:xfrm>
            <a:off x="628650" y="273843"/>
            <a:ext cx="2866641" cy="1424934"/>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Aft>
                <a:spcPts val="600"/>
              </a:spcAft>
            </a:pPr>
            <a:r>
              <a:rPr lang="en-US" sz="3000" dirty="0"/>
              <a:t>Summary</a:t>
            </a:r>
          </a:p>
        </p:txBody>
      </p:sp>
      <p:sp>
        <p:nvSpPr>
          <p:cNvPr id="6" name="TextBox 5">
            <a:extLst>
              <a:ext uri="{FF2B5EF4-FFF2-40B4-BE49-F238E27FC236}">
                <a16:creationId xmlns:a16="http://schemas.microsoft.com/office/drawing/2014/main" id="{75DB7ACA-1F82-B281-8AD2-6388FBFF8542}"/>
              </a:ext>
            </a:extLst>
          </p:cNvPr>
          <p:cNvSpPr txBox="1"/>
          <p:nvPr/>
        </p:nvSpPr>
        <p:spPr>
          <a:xfrm>
            <a:off x="628650" y="1362807"/>
            <a:ext cx="4215912" cy="3506849"/>
          </a:xfrm>
          <a:prstGeom prst="rect">
            <a:avLst/>
          </a:prstGeom>
        </p:spPr>
        <p:txBody>
          <a:bodyPr vert="horz" lIns="91440" tIns="45720" rIns="91440" bIns="45720" rtlCol="0">
            <a:normAutofit lnSpcReduction="10000"/>
          </a:bodyPr>
          <a:lstStyle/>
          <a:p>
            <a:pPr>
              <a:lnSpc>
                <a:spcPct val="90000"/>
              </a:lnSpc>
            </a:pPr>
            <a:r>
              <a:rPr lang="en-US" sz="1000" b="1" i="0" dirty="0">
                <a:effectLst/>
              </a:rPr>
              <a:t>Key Strategies</a:t>
            </a:r>
          </a:p>
          <a:p>
            <a:pPr>
              <a:lnSpc>
                <a:spcPct val="90000"/>
              </a:lnSpc>
            </a:pPr>
            <a:endParaRPr lang="en-US" sz="1000" b="1" i="0" dirty="0">
              <a:effectLst/>
            </a:endParaRPr>
          </a:p>
          <a:p>
            <a:pPr indent="-228600">
              <a:lnSpc>
                <a:spcPct val="90000"/>
              </a:lnSpc>
              <a:buFont typeface="Arial" panose="020B0604020202020204" pitchFamily="34" charset="0"/>
              <a:buChar char="•"/>
            </a:pPr>
            <a:r>
              <a:rPr lang="en-US" sz="1000" b="1" i="0" dirty="0">
                <a:effectLst/>
              </a:rPr>
              <a:t>Customer Segmentation: </a:t>
            </a:r>
            <a:r>
              <a:rPr lang="en-US" sz="1000" b="0" i="0" dirty="0">
                <a:effectLst/>
              </a:rPr>
              <a:t>Target Older Families, Young Families, Mainstream Young Singles/Couples, and Retirees.</a:t>
            </a:r>
          </a:p>
          <a:p>
            <a:pPr indent="-228600">
              <a:lnSpc>
                <a:spcPct val="90000"/>
              </a:lnSpc>
              <a:buFont typeface="Arial" panose="020B0604020202020204" pitchFamily="34" charset="0"/>
              <a:buChar char="•"/>
            </a:pPr>
            <a:r>
              <a:rPr lang="en-US" sz="1000" b="0" i="0" dirty="0">
                <a:effectLst/>
              </a:rPr>
              <a:t> </a:t>
            </a:r>
            <a:r>
              <a:rPr lang="en-US" sz="1000" b="1" i="0" dirty="0">
                <a:effectLst/>
              </a:rPr>
              <a:t>Exclusive Offers &amp; Loyalty Programs: </a:t>
            </a:r>
            <a:r>
              <a:rPr lang="en-US" sz="1000" b="0" i="0" dirty="0">
                <a:effectLst/>
              </a:rPr>
              <a:t>Tailor offers and rewards for high-value segments.</a:t>
            </a:r>
          </a:p>
          <a:p>
            <a:pPr indent="-228600">
              <a:lnSpc>
                <a:spcPct val="90000"/>
              </a:lnSpc>
              <a:buFont typeface="Arial" panose="020B0604020202020204" pitchFamily="34" charset="0"/>
              <a:buChar char="•"/>
            </a:pPr>
            <a:r>
              <a:rPr lang="en-US" sz="1000" b="0" i="0" dirty="0">
                <a:effectLst/>
              </a:rPr>
              <a:t>-</a:t>
            </a:r>
            <a:r>
              <a:rPr lang="en-US" sz="1000" b="1" i="0" dirty="0">
                <a:effectLst/>
              </a:rPr>
              <a:t>Personalized Communication &amp; Social Media: </a:t>
            </a:r>
            <a:r>
              <a:rPr lang="en-US" sz="1000" b="0" i="0" dirty="0">
                <a:effectLst/>
              </a:rPr>
              <a:t>Engage through personalized emails and social media campaigns.</a:t>
            </a:r>
          </a:p>
          <a:p>
            <a:pPr indent="-228600">
              <a:lnSpc>
                <a:spcPct val="90000"/>
              </a:lnSpc>
              <a:buFont typeface="Arial" panose="020B0604020202020204" pitchFamily="34" charset="0"/>
              <a:buChar char="•"/>
            </a:pPr>
            <a:r>
              <a:rPr lang="en-US" sz="1000" b="0" i="0" dirty="0">
                <a:effectLst/>
              </a:rPr>
              <a:t> </a:t>
            </a:r>
            <a:r>
              <a:rPr lang="en-US" sz="1000" b="1" i="0" dirty="0">
                <a:effectLst/>
              </a:rPr>
              <a:t>Customer Feedback: </a:t>
            </a:r>
            <a:r>
              <a:rPr lang="en-US" sz="1000" b="0" i="0" dirty="0">
                <a:effectLst/>
              </a:rPr>
              <a:t>Collect and act on feedback regularly.</a:t>
            </a:r>
          </a:p>
          <a:p>
            <a:pPr indent="-228600">
              <a:lnSpc>
                <a:spcPct val="90000"/>
              </a:lnSpc>
              <a:buFont typeface="Arial" panose="020B0604020202020204" pitchFamily="34" charset="0"/>
              <a:buChar char="•"/>
            </a:pPr>
            <a:endParaRPr lang="en-US" sz="1000" b="0" i="0" dirty="0">
              <a:effectLst/>
            </a:endParaRPr>
          </a:p>
          <a:p>
            <a:pPr>
              <a:lnSpc>
                <a:spcPct val="90000"/>
              </a:lnSpc>
            </a:pPr>
            <a:r>
              <a:rPr lang="en-US" sz="1000" b="1" i="0" dirty="0">
                <a:effectLst/>
              </a:rPr>
              <a:t>Implementation Timeline</a:t>
            </a:r>
          </a:p>
          <a:p>
            <a:pPr indent="-228600">
              <a:lnSpc>
                <a:spcPct val="90000"/>
              </a:lnSpc>
              <a:buFont typeface="Arial" panose="020B0604020202020204" pitchFamily="34" charset="0"/>
              <a:buChar char="•"/>
            </a:pPr>
            <a:endParaRPr lang="en-US" sz="1000" b="0" i="0" dirty="0">
              <a:effectLst/>
            </a:endParaRPr>
          </a:p>
          <a:p>
            <a:pPr indent="-228600">
              <a:lnSpc>
                <a:spcPct val="90000"/>
              </a:lnSpc>
              <a:buFont typeface="Arial" panose="020B0604020202020204" pitchFamily="34" charset="0"/>
              <a:buChar char="•"/>
            </a:pPr>
            <a:r>
              <a:rPr lang="en-US" sz="1000" b="1" i="0" dirty="0">
                <a:effectLst/>
              </a:rPr>
              <a:t>Short-Term (0-3 Months): </a:t>
            </a:r>
            <a:r>
              <a:rPr lang="en-US" sz="1000" b="0" i="0" dirty="0">
                <a:effectLst/>
              </a:rPr>
              <a:t>Finalize segmentation, launch offers, start personalized emails, and collect feedback.</a:t>
            </a:r>
          </a:p>
          <a:p>
            <a:pPr indent="-228600">
              <a:lnSpc>
                <a:spcPct val="90000"/>
              </a:lnSpc>
              <a:buFont typeface="Arial" panose="020B0604020202020204" pitchFamily="34" charset="0"/>
              <a:buChar char="•"/>
            </a:pPr>
            <a:endParaRPr lang="en-US" sz="1000" b="0" i="0" dirty="0">
              <a:effectLst/>
            </a:endParaRPr>
          </a:p>
          <a:p>
            <a:pPr indent="-228600">
              <a:lnSpc>
                <a:spcPct val="90000"/>
              </a:lnSpc>
              <a:buFont typeface="Arial" panose="020B0604020202020204" pitchFamily="34" charset="0"/>
              <a:buChar char="•"/>
            </a:pPr>
            <a:r>
              <a:rPr lang="en-US" sz="1000" b="1" i="0" dirty="0">
                <a:effectLst/>
              </a:rPr>
              <a:t>Mid-Term (4-9 Months): </a:t>
            </a:r>
            <a:r>
              <a:rPr lang="en-US" sz="1000" b="0" i="0" dirty="0">
                <a:effectLst/>
              </a:rPr>
              <a:t> Implement engagement programs, enhance data analytics, build online communities, and execute seasonal promotions.</a:t>
            </a:r>
          </a:p>
          <a:p>
            <a:pPr indent="-228600">
              <a:lnSpc>
                <a:spcPct val="90000"/>
              </a:lnSpc>
              <a:buFont typeface="Arial" panose="020B0604020202020204" pitchFamily="34" charset="0"/>
              <a:buChar char="•"/>
            </a:pPr>
            <a:endParaRPr lang="en-US" sz="1000" b="0" i="0" dirty="0">
              <a:effectLst/>
            </a:endParaRPr>
          </a:p>
          <a:p>
            <a:pPr indent="-228600">
              <a:lnSpc>
                <a:spcPct val="90000"/>
              </a:lnSpc>
              <a:buFont typeface="Arial" panose="020B0604020202020204" pitchFamily="34" charset="0"/>
              <a:buChar char="•"/>
            </a:pPr>
            <a:r>
              <a:rPr lang="en-US" sz="1000" b="1" i="0" dirty="0">
                <a:effectLst/>
              </a:rPr>
              <a:t>Long-Term (10-18 Months):</a:t>
            </a:r>
            <a:r>
              <a:rPr lang="en-US" sz="1000" b="0" i="0" dirty="0">
                <a:effectLst/>
              </a:rPr>
              <a:t>Introduce new bundles, adjust strategies, enhance rewards, scale direct marketing, host events, and optimize retention.</a:t>
            </a:r>
          </a:p>
          <a:p>
            <a:pPr indent="-228600">
              <a:lnSpc>
                <a:spcPct val="90000"/>
              </a:lnSpc>
              <a:buFont typeface="Arial" panose="020B0604020202020204" pitchFamily="34" charset="0"/>
              <a:buChar char="•"/>
            </a:pPr>
            <a:endParaRPr lang="en-US" sz="1000" b="0" i="0" dirty="0">
              <a:effectLst/>
            </a:endParaRPr>
          </a:p>
          <a:p>
            <a:pPr>
              <a:lnSpc>
                <a:spcPct val="90000"/>
              </a:lnSpc>
            </a:pPr>
            <a:r>
              <a:rPr lang="en-US" sz="1000" b="0" i="0" dirty="0">
                <a:effectLst/>
              </a:rPr>
              <a:t>Focusing on these strategies and following the timeline will improve customer satisfaction, boost sales, and enhance loyalty.</a:t>
            </a:r>
          </a:p>
          <a:p>
            <a:pPr indent="-228600">
              <a:lnSpc>
                <a:spcPct val="90000"/>
              </a:lnSpc>
              <a:spcAft>
                <a:spcPts val="1000"/>
              </a:spcAft>
              <a:buClr>
                <a:schemeClr val="tx1"/>
              </a:buClr>
              <a:buSzPct val="100000"/>
              <a:buFont typeface="Arial" panose="020B0604020202020204" pitchFamily="34" charset="0"/>
              <a:buChar char="•"/>
            </a:pPr>
            <a:endParaRPr lang="en-US" sz="700" dirty="0"/>
          </a:p>
        </p:txBody>
      </p:sp>
      <p:sp>
        <p:nvSpPr>
          <p:cNvPr id="2" name="Slide Number Placeholder 1">
            <a:extLst>
              <a:ext uri="{FF2B5EF4-FFF2-40B4-BE49-F238E27FC236}">
                <a16:creationId xmlns:a16="http://schemas.microsoft.com/office/drawing/2014/main" id="{72A099C0-380A-D096-037F-BA4B1F1745D8}"/>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lnSpc>
                <a:spcPct val="90000"/>
              </a:lnSpc>
              <a:spcAft>
                <a:spcPts val="600"/>
              </a:spcAft>
              <a:defRPr/>
            </a:pPr>
            <a:fld id="{00000000-1234-1234-1234-123412341234}" type="slidenum">
              <a:rPr lang="en-US" sz="1200" smtClean="0">
                <a:solidFill>
                  <a:srgbClr val="FFFFFF"/>
                </a:solidFill>
                <a:latin typeface="Calibri" panose="020F0502020204030204"/>
              </a:rPr>
              <a:pPr>
                <a:lnSpc>
                  <a:spcPct val="90000"/>
                </a:lnSpc>
                <a:spcAft>
                  <a:spcPts val="600"/>
                </a:spcAft>
                <a:defRPr/>
              </a:pPr>
              <a:t>12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046412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2" name="Rectangle 2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17144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973509-7BD5-6390-AA0E-E5F57CAA04FC}"/>
              </a:ext>
            </a:extLst>
          </p:cNvPr>
          <p:cNvSpPr>
            <a:spLocks noGrp="1"/>
          </p:cNvSpPr>
          <p:nvPr>
            <p:ph type="title"/>
          </p:nvPr>
        </p:nvSpPr>
        <p:spPr>
          <a:xfrm>
            <a:off x="571352" y="262647"/>
            <a:ext cx="3485178" cy="1218390"/>
          </a:xfrm>
        </p:spPr>
        <p:txBody>
          <a:bodyPr vert="horz" lIns="91440" tIns="45720" rIns="91440" bIns="45720" rtlCol="0" anchor="ctr">
            <a:normAutofit/>
          </a:bodyPr>
          <a:lstStyle/>
          <a:p>
            <a:pPr defTabSz="914400"/>
            <a:r>
              <a:rPr lang="en-US" sz="3000" dirty="0"/>
              <a:t>Thank you!</a:t>
            </a:r>
          </a:p>
        </p:txBody>
      </p:sp>
      <p:sp>
        <p:nvSpPr>
          <p:cNvPr id="4" name="TextBox 3">
            <a:extLst>
              <a:ext uri="{FF2B5EF4-FFF2-40B4-BE49-F238E27FC236}">
                <a16:creationId xmlns:a16="http://schemas.microsoft.com/office/drawing/2014/main" id="{B6D571DC-EB64-BC7C-0705-93F033E624A2}"/>
              </a:ext>
            </a:extLst>
          </p:cNvPr>
          <p:cNvSpPr txBox="1"/>
          <p:nvPr/>
        </p:nvSpPr>
        <p:spPr>
          <a:xfrm>
            <a:off x="571351" y="2057400"/>
            <a:ext cx="3485179" cy="270986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dirty="0"/>
              <a:t>Connect via:</a:t>
            </a:r>
          </a:p>
          <a:p>
            <a:pPr indent="-228600">
              <a:lnSpc>
                <a:spcPct val="90000"/>
              </a:lnSpc>
              <a:spcAft>
                <a:spcPts val="600"/>
              </a:spcAft>
              <a:buFont typeface="Arial" panose="020B0604020202020204" pitchFamily="34" charset="0"/>
              <a:buChar char="•"/>
            </a:pPr>
            <a:r>
              <a:rPr lang="en-US" sz="1500" dirty="0"/>
              <a:t>Email: </a:t>
            </a:r>
            <a:r>
              <a:rPr lang="en-US" sz="1500" dirty="0">
                <a:hlinkClick r:id="rId2"/>
              </a:rPr>
              <a:t>rupsachaudhuri9@gmail.com</a:t>
            </a:r>
            <a:endParaRPr lang="en-US" sz="1500" dirty="0"/>
          </a:p>
          <a:p>
            <a:pPr indent="-228600">
              <a:lnSpc>
                <a:spcPct val="90000"/>
              </a:lnSpc>
              <a:spcAft>
                <a:spcPts val="600"/>
              </a:spcAft>
              <a:buFont typeface="Arial" panose="020B0604020202020204" pitchFamily="34" charset="0"/>
              <a:buChar char="•"/>
            </a:pPr>
            <a:r>
              <a:rPr lang="en-US" sz="1500" dirty="0">
                <a:hlinkClick r:id="rId3"/>
              </a:rPr>
              <a:t>LinkedIn</a:t>
            </a:r>
            <a:endParaRPr lang="en-US" sz="1500" dirty="0"/>
          </a:p>
          <a:p>
            <a:pPr indent="-228600">
              <a:lnSpc>
                <a:spcPct val="90000"/>
              </a:lnSpc>
              <a:spcAft>
                <a:spcPts val="600"/>
              </a:spcAft>
              <a:buFont typeface="Arial" panose="020B0604020202020204" pitchFamily="34" charset="0"/>
              <a:buChar char="•"/>
            </a:pPr>
            <a:r>
              <a:rPr lang="en-US" sz="1500" dirty="0">
                <a:hlinkClick r:id="rId4"/>
              </a:rPr>
              <a:t>GitHub</a:t>
            </a:r>
            <a:endParaRPr lang="en-US" sz="1500" dirty="0"/>
          </a:p>
        </p:txBody>
      </p:sp>
      <p:pic>
        <p:nvPicPr>
          <p:cNvPr id="16" name="Picture 15" descr="Person holding mouse">
            <a:extLst>
              <a:ext uri="{FF2B5EF4-FFF2-40B4-BE49-F238E27FC236}">
                <a16:creationId xmlns:a16="http://schemas.microsoft.com/office/drawing/2014/main" id="{28CC2C27-8004-2309-C522-46019D19816B}"/>
              </a:ext>
            </a:extLst>
          </p:cNvPr>
          <p:cNvPicPr>
            <a:picLocks noChangeAspect="1"/>
          </p:cNvPicPr>
          <p:nvPr/>
        </p:nvPicPr>
        <p:blipFill rotWithShape="1">
          <a:blip r:embed="rId5"/>
          <a:srcRect l="21994" r="18606"/>
          <a:stretch/>
        </p:blipFill>
        <p:spPr>
          <a:xfrm>
            <a:off x="4572000" y="10"/>
            <a:ext cx="4577118" cy="5143490"/>
          </a:xfrm>
          <a:prstGeom prst="rect">
            <a:avLst/>
          </a:prstGeom>
        </p:spPr>
      </p:pic>
      <p:sp>
        <p:nvSpPr>
          <p:cNvPr id="3" name="Slide Number Placeholder 2">
            <a:extLst>
              <a:ext uri="{FF2B5EF4-FFF2-40B4-BE49-F238E27FC236}">
                <a16:creationId xmlns:a16="http://schemas.microsoft.com/office/drawing/2014/main" id="{C89B1B4D-9EAE-AED1-F8C6-4E7553B47D07}"/>
              </a:ext>
            </a:extLst>
          </p:cNvPr>
          <p:cNvSpPr>
            <a:spLocks noGrp="1"/>
          </p:cNvSpPr>
          <p:nvPr>
            <p:ph type="sldNum" sz="quarter" idx="12"/>
          </p:nvPr>
        </p:nvSpPr>
        <p:spPr>
          <a:xfrm>
            <a:off x="6549390" y="4767262"/>
            <a:ext cx="2400300" cy="273844"/>
          </a:xfrm>
        </p:spPr>
        <p:txBody>
          <a:bodyPr vert="horz" lIns="91440" tIns="45720" rIns="91440" bIns="45720" rtlCol="0" anchor="ctr">
            <a:normAutofit/>
          </a:bodyPr>
          <a:lstStyle/>
          <a:p>
            <a:pPr>
              <a:lnSpc>
                <a:spcPct val="90000"/>
              </a:lnSpc>
              <a:spcAft>
                <a:spcPts val="600"/>
              </a:spcAft>
              <a:defRPr/>
            </a:pPr>
            <a:fld id="{00000000-1234-1234-1234-123412341234}" type="slidenum">
              <a:rPr lang="en-US" sz="1200">
                <a:solidFill>
                  <a:srgbClr val="FFFFFF"/>
                </a:solidFill>
                <a:latin typeface="Calibri" panose="020F0502020204030204"/>
              </a:rPr>
              <a:pPr>
                <a:lnSpc>
                  <a:spcPct val="90000"/>
                </a:lnSpc>
                <a:spcAft>
                  <a:spcPts val="600"/>
                </a:spcAft>
                <a:defRPr/>
              </a:pPr>
              <a:t>13</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946559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ll types of teatime snacks">
            <a:extLst>
              <a:ext uri="{FF2B5EF4-FFF2-40B4-BE49-F238E27FC236}">
                <a16:creationId xmlns:a16="http://schemas.microsoft.com/office/drawing/2014/main" id="{EF37393B-4810-29EE-EC60-14783C5EA076}"/>
              </a:ext>
            </a:extLst>
          </p:cNvPr>
          <p:cNvPicPr>
            <a:picLocks noChangeAspect="1"/>
          </p:cNvPicPr>
          <p:nvPr/>
        </p:nvPicPr>
        <p:blipFill rotWithShape="1">
          <a:blip r:embed="rId3"/>
          <a:srcRect l="1006" r="4878"/>
          <a:stretch/>
        </p:blipFill>
        <p:spPr>
          <a:xfrm>
            <a:off x="1891767" y="10"/>
            <a:ext cx="7252231" cy="51434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DE8A4B-288F-98D7-519F-64EF175B8127}"/>
              </a:ext>
            </a:extLst>
          </p:cNvPr>
          <p:cNvSpPr>
            <a:spLocks noGrp="1"/>
          </p:cNvSpPr>
          <p:nvPr>
            <p:ph type="title"/>
          </p:nvPr>
        </p:nvSpPr>
        <p:spPr>
          <a:xfrm>
            <a:off x="628650" y="273843"/>
            <a:ext cx="2866641" cy="1424934"/>
          </a:xfrm>
        </p:spPr>
        <p:txBody>
          <a:bodyPr spcFirstLastPara="1" vert="horz" lIns="91440" tIns="45720" rIns="91440" bIns="45720" rtlCol="0" anchor="ctr" anchorCtr="0">
            <a:normAutofit/>
          </a:bodyPr>
          <a:lstStyle/>
          <a:p>
            <a:pPr defTabSz="914400">
              <a:spcBef>
                <a:spcPct val="0"/>
              </a:spcBef>
            </a:pPr>
            <a:r>
              <a:rPr lang="en-US" sz="3000" b="0" i="0" u="none" strike="noStrike" dirty="0">
                <a:sym typeface="Proxima Nova"/>
              </a:rPr>
              <a:t>AGENDA</a:t>
            </a:r>
          </a:p>
        </p:txBody>
      </p:sp>
      <p:sp>
        <p:nvSpPr>
          <p:cNvPr id="4" name="TextBox 3">
            <a:extLst>
              <a:ext uri="{FF2B5EF4-FFF2-40B4-BE49-F238E27FC236}">
                <a16:creationId xmlns:a16="http://schemas.microsoft.com/office/drawing/2014/main" id="{3EA501CC-D512-9F4B-5432-58CD901245D8}"/>
              </a:ext>
            </a:extLst>
          </p:cNvPr>
          <p:cNvSpPr txBox="1"/>
          <p:nvPr/>
        </p:nvSpPr>
        <p:spPr>
          <a:xfrm>
            <a:off x="628650" y="1257300"/>
            <a:ext cx="3418417" cy="3375422"/>
          </a:xfrm>
          <a:prstGeom prst="rect">
            <a:avLst/>
          </a:prstGeom>
        </p:spPr>
        <p:txBody>
          <a:bodyPr spcFirstLastPara="1" vert="horz" lIns="91440" tIns="45720" rIns="91440" bIns="45720" rtlCol="0" anchorCtr="0">
            <a:normAutofit/>
          </a:bodyPr>
          <a:lstStyle/>
          <a:p>
            <a:pPr marL="342900" indent="-342900">
              <a:buClr>
                <a:schemeClr val="tx1"/>
              </a:buClr>
              <a:buSzPct val="100000"/>
              <a:buFont typeface="Wingdings" panose="05000000000000000000" pitchFamily="2" charset="2"/>
              <a:buChar char="Ø"/>
            </a:pPr>
            <a:r>
              <a:rPr lang="en-US" sz="1500" b="0" i="0" u="none" strike="noStrike" dirty="0">
                <a:sym typeface="Proxima Nova"/>
              </a:rPr>
              <a:t>Introduction: Chips Sales Analysis Overview</a:t>
            </a:r>
          </a:p>
          <a:p>
            <a:pPr marL="342900" indent="-342900">
              <a:buClr>
                <a:schemeClr val="tx1"/>
              </a:buClr>
              <a:buSzPct val="100000"/>
              <a:buFont typeface="Wingdings" panose="05000000000000000000" pitchFamily="2" charset="2"/>
              <a:buChar char="Ø"/>
            </a:pPr>
            <a:r>
              <a:rPr lang="en-US" sz="1500" b="0" i="0" u="none" strike="noStrike" dirty="0">
                <a:sym typeface="Proxima Nova"/>
              </a:rPr>
              <a:t>Customer Segmentation Insights</a:t>
            </a:r>
          </a:p>
          <a:p>
            <a:pPr marL="342900" indent="-342900">
              <a:buClr>
                <a:schemeClr val="tx1"/>
              </a:buClr>
              <a:buSzPct val="100000"/>
              <a:buFont typeface="Wingdings" panose="05000000000000000000" pitchFamily="2" charset="2"/>
              <a:buChar char="Ø"/>
            </a:pPr>
            <a:r>
              <a:rPr lang="en-US" sz="1500" b="0" i="0" u="none" strike="noStrike" dirty="0">
                <a:sym typeface="Proxima Nova"/>
              </a:rPr>
              <a:t>Purchase Behavior Analysis</a:t>
            </a:r>
          </a:p>
          <a:p>
            <a:pPr marL="342900" indent="-342900">
              <a:buClr>
                <a:schemeClr val="tx1"/>
              </a:buClr>
              <a:buSzPct val="100000"/>
              <a:buFont typeface="Wingdings" panose="05000000000000000000" pitchFamily="2" charset="2"/>
              <a:buChar char="Ø"/>
            </a:pPr>
            <a:r>
              <a:rPr lang="en-US" sz="1500" dirty="0">
                <a:sym typeface="Proxima Nova"/>
              </a:rPr>
              <a:t>Brand Affinity</a:t>
            </a:r>
            <a:endParaRPr lang="en-US" sz="1500" b="0" i="0" u="none" strike="noStrike" dirty="0">
              <a:sym typeface="Proxima Nova"/>
            </a:endParaRPr>
          </a:p>
          <a:p>
            <a:pPr marL="342900" indent="-342900">
              <a:buClr>
                <a:schemeClr val="tx1"/>
              </a:buClr>
              <a:buSzPct val="100000"/>
              <a:buFont typeface="Wingdings" panose="05000000000000000000" pitchFamily="2" charset="2"/>
              <a:buChar char="Ø"/>
            </a:pPr>
            <a:r>
              <a:rPr lang="en-US" sz="1500" b="0" i="0" u="none" strike="noStrike" dirty="0">
                <a:sym typeface="Proxima Nova"/>
              </a:rPr>
              <a:t>Customer Lifetime Value (CLV)</a:t>
            </a:r>
          </a:p>
          <a:p>
            <a:pPr marL="342900" indent="-342900">
              <a:buClr>
                <a:schemeClr val="tx1"/>
              </a:buClr>
              <a:buSzPct val="100000"/>
              <a:buFont typeface="Wingdings" panose="05000000000000000000" pitchFamily="2" charset="2"/>
              <a:buChar char="Ø"/>
            </a:pPr>
            <a:r>
              <a:rPr lang="en-US" sz="1500" dirty="0">
                <a:sym typeface="Proxima Nova"/>
              </a:rPr>
              <a:t>Churn Analysis</a:t>
            </a:r>
          </a:p>
          <a:p>
            <a:pPr marL="342900" indent="-342900">
              <a:buClr>
                <a:schemeClr val="tx1"/>
              </a:buClr>
              <a:buSzPct val="100000"/>
              <a:buFont typeface="Wingdings" panose="05000000000000000000" pitchFamily="2" charset="2"/>
              <a:buChar char="Ø"/>
            </a:pPr>
            <a:r>
              <a:rPr lang="en-US" sz="1500" b="0" i="0" u="none" strike="noStrike" dirty="0">
                <a:sym typeface="Proxima Nova"/>
              </a:rPr>
              <a:t>Seasonal Sales Analysis</a:t>
            </a:r>
          </a:p>
          <a:p>
            <a:pPr marL="342900" indent="-342900">
              <a:buClr>
                <a:schemeClr val="tx1"/>
              </a:buClr>
              <a:buSzPct val="100000"/>
              <a:buFont typeface="Wingdings" panose="05000000000000000000" pitchFamily="2" charset="2"/>
              <a:buChar char="Ø"/>
            </a:pPr>
            <a:r>
              <a:rPr lang="en-US" sz="1500" b="0" i="0" u="none" strike="noStrike" dirty="0">
                <a:sym typeface="Proxima Nova"/>
              </a:rPr>
              <a:t>SWOT Analysis</a:t>
            </a:r>
          </a:p>
          <a:p>
            <a:pPr marL="342900" indent="-342900">
              <a:buClr>
                <a:schemeClr val="tx1"/>
              </a:buClr>
              <a:buSzPct val="100000"/>
              <a:buFont typeface="Wingdings" panose="05000000000000000000" pitchFamily="2" charset="2"/>
              <a:buChar char="Ø"/>
            </a:pPr>
            <a:r>
              <a:rPr lang="en-US" sz="1500" b="0" i="0" u="none" strike="noStrike" dirty="0">
                <a:sym typeface="Proxima Nova"/>
              </a:rPr>
              <a:t>Timeline for Strategic Implementation</a:t>
            </a:r>
          </a:p>
          <a:p>
            <a:pPr marL="342900" indent="-342900">
              <a:buClr>
                <a:schemeClr val="tx1"/>
              </a:buClr>
              <a:buSzPct val="100000"/>
              <a:buFont typeface="Wingdings" panose="05000000000000000000" pitchFamily="2" charset="2"/>
              <a:buChar char="Ø"/>
            </a:pPr>
            <a:r>
              <a:rPr lang="en-US" sz="1500" b="0" i="0" u="none" strike="noStrike" dirty="0">
                <a:sym typeface="Proxima Nova"/>
              </a:rPr>
              <a:t>Investment Potential</a:t>
            </a:r>
          </a:p>
        </p:txBody>
      </p:sp>
      <p:sp>
        <p:nvSpPr>
          <p:cNvPr id="3" name="Slide Number Placeholder 2">
            <a:extLst>
              <a:ext uri="{FF2B5EF4-FFF2-40B4-BE49-F238E27FC236}">
                <a16:creationId xmlns:a16="http://schemas.microsoft.com/office/drawing/2014/main" id="{B9B70F2A-A7A3-A75D-89C6-F84679AC88AE}"/>
              </a:ext>
            </a:extLst>
          </p:cNvPr>
          <p:cNvSpPr>
            <a:spLocks noGrp="1"/>
          </p:cNvSpPr>
          <p:nvPr>
            <p:ph type="sldNum" idx="12"/>
          </p:nvPr>
        </p:nvSpPr>
        <p:spPr>
          <a:xfrm>
            <a:off x="6457950" y="4767262"/>
            <a:ext cx="2057400" cy="273844"/>
          </a:xfrm>
        </p:spPr>
        <p:txBody>
          <a:bodyPr spcFirstLastPara="1" vert="horz" lIns="91440" tIns="45720" rIns="91440" bIns="45720" rtlCol="0" anchor="ctr" anchorCtr="0">
            <a:normAutofit/>
          </a:bodyPr>
          <a:lstStyle/>
          <a:p>
            <a:pPr>
              <a:lnSpc>
                <a:spcPct val="90000"/>
              </a:lnSpc>
              <a:spcAft>
                <a:spcPts val="600"/>
              </a:spcAft>
              <a:defRPr/>
            </a:pPr>
            <a:fld id="{00000000-1234-1234-1234-123412341234}" type="slidenum">
              <a:rPr lang="en-US" sz="700" smtClean="0">
                <a:solidFill>
                  <a:srgbClr val="FFFFFF"/>
                </a:solidFill>
                <a:latin typeface="Calibri" panose="020F0502020204030204"/>
              </a:rPr>
              <a:pPr>
                <a:lnSpc>
                  <a:spcPct val="90000"/>
                </a:lnSpc>
                <a:spcAft>
                  <a:spcPts val="600"/>
                </a:spcAft>
                <a:defRPr/>
              </a:pPr>
              <a:t>2</a:t>
            </a:fld>
            <a:endParaRPr lang="en-US" sz="700">
              <a:solidFill>
                <a:srgbClr val="FFFFFF"/>
              </a:solidFill>
              <a:latin typeface="Calibri" panose="020F0502020204030204"/>
            </a:endParaRPr>
          </a:p>
        </p:txBody>
      </p:sp>
    </p:spTree>
    <p:extLst>
      <p:ext uri="{BB962C8B-B14F-4D97-AF65-F5344CB8AC3E}">
        <p14:creationId xmlns:p14="http://schemas.microsoft.com/office/powerpoint/2010/main" val="129107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82773-AE88-1D38-0E34-70C228C5CA16}"/>
              </a:ext>
            </a:extLst>
          </p:cNvPr>
          <p:cNvSpPr>
            <a:spLocks noGrp="1"/>
          </p:cNvSpPr>
          <p:nvPr>
            <p:ph type="title"/>
          </p:nvPr>
        </p:nvSpPr>
        <p:spPr>
          <a:xfrm>
            <a:off x="628650" y="417746"/>
            <a:ext cx="7886700" cy="850270"/>
          </a:xfrm>
        </p:spPr>
        <p:txBody>
          <a:bodyPr vert="horz" lIns="91440" tIns="45720" rIns="91440" bIns="45720" rtlCol="0" anchor="ctr">
            <a:normAutofit/>
          </a:bodyPr>
          <a:lstStyle/>
          <a:p>
            <a:pPr defTabSz="914400"/>
            <a:r>
              <a:rPr lang="en-US" sz="3900" kern="1200">
                <a:solidFill>
                  <a:schemeClr val="tx1"/>
                </a:solidFill>
                <a:latin typeface="+mj-lt"/>
                <a:ea typeface="+mj-ea"/>
                <a:cs typeface="+mj-cs"/>
              </a:rPr>
              <a:t>Chips Sales Analysis: Introduction</a:t>
            </a:r>
          </a:p>
        </p:txBody>
      </p:sp>
      <p:sp>
        <p:nvSpPr>
          <p:cNvPr id="4" name="Slide Number Placeholder 3">
            <a:extLst>
              <a:ext uri="{FF2B5EF4-FFF2-40B4-BE49-F238E27FC236}">
                <a16:creationId xmlns:a16="http://schemas.microsoft.com/office/drawing/2014/main" id="{F19D5CA3-BF54-EE85-0184-420D57027E57}"/>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1200">
                <a:solidFill>
                  <a:schemeClr val="tx1">
                    <a:tint val="75000"/>
                  </a:schemeClr>
                </a:solidFill>
              </a:rPr>
              <a:pPr lvl="0" indent="0">
                <a:lnSpc>
                  <a:spcPct val="90000"/>
                </a:lnSpc>
                <a:spcBef>
                  <a:spcPts val="0"/>
                </a:spcBef>
                <a:spcAft>
                  <a:spcPts val="600"/>
                </a:spcAft>
                <a:buNone/>
              </a:pPr>
              <a:t>3</a:t>
            </a:fld>
            <a:endParaRPr lang="en-US" sz="1200">
              <a:solidFill>
                <a:schemeClr val="tx1">
                  <a:tint val="75000"/>
                </a:schemeClr>
              </a:solidFill>
            </a:endParaRPr>
          </a:p>
        </p:txBody>
      </p:sp>
      <p:graphicFrame>
        <p:nvGraphicFramePr>
          <p:cNvPr id="6" name="Text Placeholder 2">
            <a:extLst>
              <a:ext uri="{FF2B5EF4-FFF2-40B4-BE49-F238E27FC236}">
                <a16:creationId xmlns:a16="http://schemas.microsoft.com/office/drawing/2014/main" id="{08386C64-83B7-42DC-B7A6-68B9B9F05A77}"/>
              </a:ext>
            </a:extLst>
          </p:cNvPr>
          <p:cNvGraphicFramePr/>
          <p:nvPr>
            <p:extLst>
              <p:ext uri="{D42A27DB-BD31-4B8C-83A1-F6EECF244321}">
                <p14:modId xmlns:p14="http://schemas.microsoft.com/office/powerpoint/2010/main" val="480497948"/>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21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0975BFC-3CC6-6349-D4C4-6EE18197DA37}"/>
              </a:ext>
            </a:extLst>
          </p:cNvPr>
          <p:cNvSpPr txBox="1">
            <a:spLocks/>
          </p:cNvSpPr>
          <p:nvPr/>
        </p:nvSpPr>
        <p:spPr>
          <a:xfrm>
            <a:off x="473202" y="479640"/>
            <a:ext cx="2860548" cy="1289304"/>
          </a:xfrm>
          <a:prstGeom prst="rect">
            <a:avLst/>
          </a:prstGeom>
        </p:spPr>
        <p:txBody>
          <a:bodyPr vert="horz" lIns="91440" tIns="45720" rIns="91440" bIns="45720" rtlCol="0" anchor="b">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spcBef>
                <a:spcPct val="0"/>
              </a:spcBef>
              <a:spcAft>
                <a:spcPts val="600"/>
              </a:spcAft>
            </a:pPr>
            <a:r>
              <a:rPr lang="en-US" sz="2900" kern="1200" cap="all" dirty="0">
                <a:ln w="3175" cmpd="sng">
                  <a:noFill/>
                </a:ln>
                <a:solidFill>
                  <a:schemeClr val="tx1"/>
                </a:solidFill>
                <a:latin typeface="+mj-lt"/>
                <a:ea typeface="+mj-ea"/>
                <a:cs typeface="+mj-cs"/>
              </a:rPr>
              <a:t>Customer Segmentation Insights</a:t>
            </a:r>
          </a:p>
        </p:txBody>
      </p:sp>
      <p:sp>
        <p:nvSpPr>
          <p:cNvPr id="6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0AFC50F-D933-5C4D-3E89-46E6EC7E169A}"/>
              </a:ext>
            </a:extLst>
          </p:cNvPr>
          <p:cNvSpPr txBox="1"/>
          <p:nvPr/>
        </p:nvSpPr>
        <p:spPr>
          <a:xfrm>
            <a:off x="473200" y="2105405"/>
            <a:ext cx="3511353" cy="2719407"/>
          </a:xfrm>
          <a:prstGeom prst="rect">
            <a:avLst/>
          </a:prstGeom>
        </p:spPr>
        <p:txBody>
          <a:bodyPr vert="horz" lIns="91440" tIns="45720" rIns="91440" bIns="45720" rtlCol="0" anchor="t">
            <a:noAutofit/>
          </a:bodyPr>
          <a:lstStyle/>
          <a:p>
            <a:pPr indent="-228600">
              <a:lnSpc>
                <a:spcPct val="90000"/>
              </a:lnSpc>
              <a:spcAft>
                <a:spcPts val="1000"/>
              </a:spcAft>
              <a:buClr>
                <a:schemeClr val="tx1"/>
              </a:buClr>
              <a:buSzPct val="100000"/>
              <a:buFont typeface="Arial" panose="020B0604020202020204" pitchFamily="34" charset="0"/>
              <a:buChar char="•"/>
            </a:pPr>
            <a:r>
              <a:rPr lang="en-US" sz="900" b="1" i="0" dirty="0"/>
              <a:t>Sales Drivers</a:t>
            </a:r>
          </a:p>
          <a:p>
            <a:pPr indent="-228600">
              <a:lnSpc>
                <a:spcPct val="90000"/>
              </a:lnSpc>
              <a:spcAft>
                <a:spcPts val="1000"/>
              </a:spcAft>
              <a:buClr>
                <a:schemeClr val="tx1"/>
              </a:buClr>
              <a:buSzPct val="100000"/>
              <a:buFont typeface="Arial" panose="020B0604020202020204" pitchFamily="34" charset="0"/>
              <a:buChar char="•"/>
            </a:pPr>
            <a:r>
              <a:rPr lang="en-US" sz="900" b="0" i="0" dirty="0"/>
              <a:t>Sales in the chip market are primarily influenced by Budget-Older families, Mainstream-Young singles/couples, and Mainstream-Retirees, highlighting the importance of these customer segments in driving revenue.</a:t>
            </a:r>
            <a:endParaRPr lang="en-US" sz="900" dirty="0"/>
          </a:p>
          <a:p>
            <a:pPr indent="-228600">
              <a:lnSpc>
                <a:spcPct val="90000"/>
              </a:lnSpc>
              <a:spcAft>
                <a:spcPts val="1000"/>
              </a:spcAft>
              <a:buClr>
                <a:schemeClr val="tx1"/>
              </a:buClr>
              <a:buSzPct val="100000"/>
              <a:buFont typeface="Arial" panose="020B0604020202020204" pitchFamily="34" charset="0"/>
              <a:buChar char="•"/>
            </a:pPr>
            <a:r>
              <a:rPr lang="en-US" sz="900" b="1" i="0" dirty="0"/>
              <a:t>Mainstream Segments </a:t>
            </a:r>
          </a:p>
          <a:p>
            <a:pPr indent="-228600">
              <a:lnSpc>
                <a:spcPct val="90000"/>
              </a:lnSpc>
              <a:spcAft>
                <a:spcPts val="1000"/>
              </a:spcAft>
              <a:buClr>
                <a:schemeClr val="tx1"/>
              </a:buClr>
              <a:buSzPct val="100000"/>
              <a:buFont typeface="Arial" panose="020B0604020202020204" pitchFamily="34" charset="0"/>
              <a:buChar char="•"/>
            </a:pPr>
            <a:r>
              <a:rPr lang="en-US" sz="900" dirty="0"/>
              <a:t>T</a:t>
            </a:r>
            <a:r>
              <a:rPr lang="en-US" sz="900" b="0" i="0" dirty="0"/>
              <a:t>he Mainstream customer segments play a significant role in contributing to higher sales volumes, especially the Young singles/couples and Retirees categories, emphasizing the need to focus marketing efforts on these segments.</a:t>
            </a:r>
          </a:p>
          <a:p>
            <a:pPr indent="-228600">
              <a:lnSpc>
                <a:spcPct val="90000"/>
              </a:lnSpc>
              <a:spcAft>
                <a:spcPts val="1000"/>
              </a:spcAft>
              <a:buClr>
                <a:schemeClr val="tx1"/>
              </a:buClr>
              <a:buSzPct val="100000"/>
              <a:buFont typeface="Arial" panose="020B0604020202020204" pitchFamily="34" charset="0"/>
              <a:buChar char="•"/>
            </a:pPr>
            <a:r>
              <a:rPr lang="en-US" sz="900" b="1" dirty="0"/>
              <a:t>Sales Contribution</a:t>
            </a:r>
          </a:p>
          <a:p>
            <a:pPr indent="-228600">
              <a:lnSpc>
                <a:spcPct val="90000"/>
              </a:lnSpc>
              <a:spcAft>
                <a:spcPts val="1000"/>
              </a:spcAft>
              <a:buClr>
                <a:schemeClr val="tx1"/>
              </a:buClr>
              <a:buSzPct val="100000"/>
              <a:buFont typeface="Arial" panose="020B0604020202020204" pitchFamily="34" charset="0"/>
              <a:buChar char="•"/>
            </a:pPr>
            <a:r>
              <a:rPr lang="en-US" sz="900" dirty="0"/>
              <a:t>The sales contribution from these segments is significant due to a combination of a higher number of customers and increased purchase quantities per customer. </a:t>
            </a:r>
            <a:endParaRPr lang="en-US" sz="900" b="1" dirty="0"/>
          </a:p>
          <a:p>
            <a:pPr indent="-228600">
              <a:lnSpc>
                <a:spcPct val="90000"/>
              </a:lnSpc>
              <a:spcAft>
                <a:spcPts val="1000"/>
              </a:spcAft>
              <a:buClr>
                <a:schemeClr val="tx1"/>
              </a:buClr>
              <a:buSzPct val="100000"/>
              <a:buFont typeface="Arial" panose="020B0604020202020204" pitchFamily="34" charset="0"/>
              <a:buChar char="•"/>
            </a:pPr>
            <a:endParaRPr lang="en-US" sz="900" b="1" dirty="0"/>
          </a:p>
        </p:txBody>
      </p:sp>
      <p:pic>
        <p:nvPicPr>
          <p:cNvPr id="38" name="Picture 37" descr="A graph of sales by a customer&#10;&#10;Description automatically generated">
            <a:extLst>
              <a:ext uri="{FF2B5EF4-FFF2-40B4-BE49-F238E27FC236}">
                <a16:creationId xmlns:a16="http://schemas.microsoft.com/office/drawing/2014/main" id="{07730EA6-2C00-CD08-A79F-25FAA84BC1B5}"/>
              </a:ext>
            </a:extLst>
          </p:cNvPr>
          <p:cNvPicPr>
            <a:picLocks noChangeAspect="1"/>
          </p:cNvPicPr>
          <p:nvPr/>
        </p:nvPicPr>
        <p:blipFill rotWithShape="1">
          <a:blip r:embed="rId3"/>
          <a:srcRect r="-2" b="2022"/>
          <a:stretch/>
        </p:blipFill>
        <p:spPr>
          <a:xfrm>
            <a:off x="3984554" y="630883"/>
            <a:ext cx="4451492" cy="3881733"/>
          </a:xfrm>
          <a:prstGeom prst="rect">
            <a:avLst/>
          </a:prstGeom>
        </p:spPr>
      </p:pic>
      <p:sp>
        <p:nvSpPr>
          <p:cNvPr id="2" name="Slide Number Placeholder 1">
            <a:extLst>
              <a:ext uri="{FF2B5EF4-FFF2-40B4-BE49-F238E27FC236}">
                <a16:creationId xmlns:a16="http://schemas.microsoft.com/office/drawing/2014/main" id="{5D8694D4-E992-81C2-A8D9-54DF56A1002F}"/>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lnSpc>
                <a:spcPct val="90000"/>
              </a:lnSpc>
              <a:spcAft>
                <a:spcPts val="600"/>
              </a:spcAft>
              <a:defRPr/>
            </a:pPr>
            <a:fld id="{00000000-1234-1234-1234-123412341234}" type="slidenum">
              <a:rPr lang="en-US" sz="1200">
                <a:solidFill>
                  <a:schemeClr val="tx1">
                    <a:tint val="75000"/>
                  </a:schemeClr>
                </a:solidFill>
              </a:rPr>
              <a:pPr>
                <a:lnSpc>
                  <a:spcPct val="90000"/>
                </a:lnSpc>
                <a:spcAft>
                  <a:spcPts val="600"/>
                </a:spcAft>
                <a:defRPr/>
              </a:pPr>
              <a:t>4</a:t>
            </a:fld>
            <a:endParaRPr lang="en-US" sz="1200">
              <a:solidFill>
                <a:schemeClr val="tx1">
                  <a:tint val="75000"/>
                </a:schemeClr>
              </a:solidFill>
            </a:endParaRPr>
          </a:p>
        </p:txBody>
      </p:sp>
    </p:spTree>
    <p:extLst>
      <p:ext uri="{BB962C8B-B14F-4D97-AF65-F5344CB8AC3E}">
        <p14:creationId xmlns:p14="http://schemas.microsoft.com/office/powerpoint/2010/main" val="3860081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BB50064-5486-B5C4-0DFD-93D7AF0FFD74}"/>
              </a:ext>
            </a:extLst>
          </p:cNvPr>
          <p:cNvSpPr txBox="1">
            <a:spLocks/>
          </p:cNvSpPr>
          <p:nvPr/>
        </p:nvSpPr>
        <p:spPr>
          <a:xfrm>
            <a:off x="459486" y="273843"/>
            <a:ext cx="5239511" cy="1332363"/>
          </a:xfrm>
          <a:prstGeom prst="rect">
            <a:avLst/>
          </a:prstGeom>
        </p:spPr>
        <p:txBody>
          <a:bodyPr vert="horz" lIns="91440" tIns="45720" rIns="91440" bIns="45720" rtlCol="0" anchor="b">
            <a:normAutofit/>
          </a:bodyPr>
          <a:lst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Aft>
                <a:spcPts val="600"/>
              </a:spcAft>
            </a:pPr>
            <a:r>
              <a:rPr lang="en-US" sz="4100" dirty="0"/>
              <a:t>Purchase Behavior Analysis</a:t>
            </a:r>
          </a:p>
        </p:txBody>
      </p:sp>
      <p:pic>
        <p:nvPicPr>
          <p:cNvPr id="13" name="Picture 12">
            <a:extLst>
              <a:ext uri="{FF2B5EF4-FFF2-40B4-BE49-F238E27FC236}">
                <a16:creationId xmlns:a16="http://schemas.microsoft.com/office/drawing/2014/main" id="{25D9E4E7-D42A-CD1A-9F6C-7F1B9E00067C}"/>
              </a:ext>
            </a:extLst>
          </p:cNvPr>
          <p:cNvPicPr>
            <a:picLocks noChangeAspect="1"/>
          </p:cNvPicPr>
          <p:nvPr/>
        </p:nvPicPr>
        <p:blipFill>
          <a:blip r:embed="rId3"/>
          <a:stretch>
            <a:fillRect/>
          </a:stretch>
        </p:blipFill>
        <p:spPr>
          <a:xfrm>
            <a:off x="5698998" y="262936"/>
            <a:ext cx="3234586" cy="1284778"/>
          </a:xfrm>
          <a:prstGeom prst="rect">
            <a:avLst/>
          </a:prstGeom>
        </p:spPr>
      </p:pic>
      <p:sp>
        <p:nvSpPr>
          <p:cNvPr id="94"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736768"/>
            <a:ext cx="3257550" cy="13716"/>
          </a:xfrm>
          <a:custGeom>
            <a:avLst/>
            <a:gdLst>
              <a:gd name="connsiteX0" fmla="*/ 0 w 3257550"/>
              <a:gd name="connsiteY0" fmla="*/ 0 h 13716"/>
              <a:gd name="connsiteX1" fmla="*/ 618935 w 3257550"/>
              <a:gd name="connsiteY1" fmla="*/ 0 h 13716"/>
              <a:gd name="connsiteX2" fmla="*/ 1270445 w 3257550"/>
              <a:gd name="connsiteY2" fmla="*/ 0 h 13716"/>
              <a:gd name="connsiteX3" fmla="*/ 1954530 w 3257550"/>
              <a:gd name="connsiteY3" fmla="*/ 0 h 13716"/>
              <a:gd name="connsiteX4" fmla="*/ 2638616 w 3257550"/>
              <a:gd name="connsiteY4" fmla="*/ 0 h 13716"/>
              <a:gd name="connsiteX5" fmla="*/ 3257550 w 3257550"/>
              <a:gd name="connsiteY5" fmla="*/ 0 h 13716"/>
              <a:gd name="connsiteX6" fmla="*/ 3257550 w 3257550"/>
              <a:gd name="connsiteY6" fmla="*/ 13716 h 13716"/>
              <a:gd name="connsiteX7" fmla="*/ 2540889 w 3257550"/>
              <a:gd name="connsiteY7" fmla="*/ 13716 h 13716"/>
              <a:gd name="connsiteX8" fmla="*/ 1824228 w 3257550"/>
              <a:gd name="connsiteY8" fmla="*/ 13716 h 13716"/>
              <a:gd name="connsiteX9" fmla="*/ 1172718 w 3257550"/>
              <a:gd name="connsiteY9" fmla="*/ 13716 h 13716"/>
              <a:gd name="connsiteX10" fmla="*/ 0 w 3257550"/>
              <a:gd name="connsiteY10" fmla="*/ 13716 h 13716"/>
              <a:gd name="connsiteX11" fmla="*/ 0 w 3257550"/>
              <a:gd name="connsiteY11"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3716"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7070" y="2989"/>
                  <a:pt x="3256909" y="10166"/>
                  <a:pt x="3257550" y="13716"/>
                </a:cubicBezTo>
                <a:cubicBezTo>
                  <a:pt x="2955505" y="25346"/>
                  <a:pt x="2697243" y="37148"/>
                  <a:pt x="2540889" y="13716"/>
                </a:cubicBezTo>
                <a:cubicBezTo>
                  <a:pt x="2384535" y="-9716"/>
                  <a:pt x="2114539" y="1659"/>
                  <a:pt x="1824228" y="13716"/>
                </a:cubicBezTo>
                <a:cubicBezTo>
                  <a:pt x="1533917" y="25773"/>
                  <a:pt x="1462450" y="19465"/>
                  <a:pt x="1172718" y="13716"/>
                </a:cubicBezTo>
                <a:cubicBezTo>
                  <a:pt x="882986" y="7968"/>
                  <a:pt x="500637" y="19920"/>
                  <a:pt x="0" y="13716"/>
                </a:cubicBezTo>
                <a:cubicBezTo>
                  <a:pt x="182" y="9317"/>
                  <a:pt x="482" y="5285"/>
                  <a:pt x="0" y="0"/>
                </a:cubicBezTo>
                <a:close/>
              </a:path>
              <a:path w="3257550" h="13716"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058" y="2764"/>
                  <a:pt x="3257248" y="8747"/>
                  <a:pt x="3257550" y="13716"/>
                </a:cubicBezTo>
                <a:cubicBezTo>
                  <a:pt x="3005417" y="-174"/>
                  <a:pt x="2789824" y="18921"/>
                  <a:pt x="2606040" y="13716"/>
                </a:cubicBezTo>
                <a:cubicBezTo>
                  <a:pt x="2422256" y="8512"/>
                  <a:pt x="2161816" y="12473"/>
                  <a:pt x="1889379" y="13716"/>
                </a:cubicBezTo>
                <a:cubicBezTo>
                  <a:pt x="1616942" y="14959"/>
                  <a:pt x="1456938" y="23973"/>
                  <a:pt x="1335595" y="13716"/>
                </a:cubicBezTo>
                <a:cubicBezTo>
                  <a:pt x="1214252" y="3459"/>
                  <a:pt x="876335" y="21723"/>
                  <a:pt x="684085" y="13716"/>
                </a:cubicBezTo>
                <a:cubicBezTo>
                  <a:pt x="491835" y="5710"/>
                  <a:pt x="213058" y="-1140"/>
                  <a:pt x="0" y="13716"/>
                </a:cubicBezTo>
                <a:cubicBezTo>
                  <a:pt x="614" y="9981"/>
                  <a:pt x="600" y="5402"/>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522BBC1-3789-20C3-E168-1951247AD0C1}"/>
              </a:ext>
            </a:extLst>
          </p:cNvPr>
          <p:cNvSpPr txBox="1"/>
          <p:nvPr/>
        </p:nvSpPr>
        <p:spPr>
          <a:xfrm>
            <a:off x="459486" y="1878614"/>
            <a:ext cx="5239512" cy="2754108"/>
          </a:xfrm>
          <a:prstGeom prst="rect">
            <a:avLst/>
          </a:prstGeom>
        </p:spPr>
        <p:txBody>
          <a:bodyPr vert="horz" lIns="91440" tIns="45720" rIns="91440" bIns="45720" rtlCol="0">
            <a:normAutofit/>
          </a:bodyPr>
          <a:lstStyle/>
          <a:p>
            <a:pPr indent="-228600">
              <a:lnSpc>
                <a:spcPct val="90000"/>
              </a:lnSpc>
              <a:spcAft>
                <a:spcPts val="1000"/>
              </a:spcAft>
              <a:buClr>
                <a:schemeClr val="tx1"/>
              </a:buClr>
              <a:buSzPct val="100000"/>
              <a:buFont typeface="Arial" panose="020B0604020202020204" pitchFamily="34" charset="0"/>
              <a:buChar char="•"/>
            </a:pPr>
            <a:r>
              <a:rPr lang="en-US" sz="1200" b="1" i="0" dirty="0"/>
              <a:t>Number of Customers by Segment:</a:t>
            </a:r>
          </a:p>
          <a:p>
            <a:pPr indent="-228600">
              <a:lnSpc>
                <a:spcPct val="90000"/>
              </a:lnSpc>
              <a:spcAft>
                <a:spcPts val="1000"/>
              </a:spcAft>
              <a:buClr>
                <a:schemeClr val="tx1"/>
              </a:buClr>
              <a:buSzPct val="100000"/>
              <a:buFont typeface="Arial" panose="020B0604020202020204" pitchFamily="34" charset="0"/>
              <a:buChar char="•"/>
            </a:pPr>
            <a:r>
              <a:rPr lang="en-US" sz="1200" i="0" dirty="0"/>
              <a:t>Mainstream - </a:t>
            </a:r>
            <a:r>
              <a:rPr lang="en-US" sz="1200" dirty="0"/>
              <a:t>young singles/couples and retirees show higher customer numbers, contributing to increased sales. </a:t>
            </a:r>
          </a:p>
          <a:p>
            <a:pPr indent="-228600">
              <a:lnSpc>
                <a:spcPct val="90000"/>
              </a:lnSpc>
              <a:spcAft>
                <a:spcPts val="1000"/>
              </a:spcAft>
              <a:buClr>
                <a:schemeClr val="tx1"/>
              </a:buClr>
              <a:buSzPct val="100000"/>
              <a:buFont typeface="Arial" panose="020B0604020202020204" pitchFamily="34" charset="0"/>
              <a:buChar char="•"/>
            </a:pPr>
            <a:r>
              <a:rPr lang="en-US" sz="1200" i="0" dirty="0"/>
              <a:t>Budget - </a:t>
            </a:r>
            <a:r>
              <a:rPr lang="en-US" sz="1200" dirty="0"/>
              <a:t>older families have fewer customers  but still contribute significantly to sales due to higher purchase volumes.</a:t>
            </a:r>
            <a:endParaRPr lang="en-US" sz="1200" i="0" dirty="0"/>
          </a:p>
          <a:p>
            <a:pPr indent="-228600">
              <a:lnSpc>
                <a:spcPct val="90000"/>
              </a:lnSpc>
              <a:spcAft>
                <a:spcPts val="1000"/>
              </a:spcAft>
              <a:buClr>
                <a:schemeClr val="tx1"/>
              </a:buClr>
              <a:buSzPct val="100000"/>
              <a:buFont typeface="Arial" panose="020B0604020202020204" pitchFamily="34" charset="0"/>
              <a:buChar char="•"/>
            </a:pPr>
            <a:r>
              <a:rPr lang="en-US" sz="1200" b="1" i="0" dirty="0"/>
              <a:t>Average Units per Customer:</a:t>
            </a:r>
          </a:p>
          <a:p>
            <a:pPr indent="-228600">
              <a:lnSpc>
                <a:spcPct val="90000"/>
              </a:lnSpc>
              <a:spcAft>
                <a:spcPts val="1000"/>
              </a:spcAft>
              <a:buClr>
                <a:schemeClr val="tx1"/>
              </a:buClr>
              <a:buSzPct val="100000"/>
              <a:buFont typeface="Arial" panose="020B0604020202020204" pitchFamily="34" charset="0"/>
              <a:buChar char="•"/>
            </a:pPr>
            <a:r>
              <a:rPr lang="en-US" sz="1200" dirty="0"/>
              <a:t>Older families and young families generally buy more units of chips per customer.</a:t>
            </a:r>
          </a:p>
          <a:p>
            <a:pPr indent="-228600">
              <a:lnSpc>
                <a:spcPct val="90000"/>
              </a:lnSpc>
              <a:spcAft>
                <a:spcPts val="1000"/>
              </a:spcAft>
              <a:buClr>
                <a:schemeClr val="tx1"/>
              </a:buClr>
              <a:buSzPct val="100000"/>
              <a:buFont typeface="Arial" panose="020B0604020202020204" pitchFamily="34" charset="0"/>
              <a:buChar char="•"/>
            </a:pPr>
            <a:r>
              <a:rPr lang="en-US" sz="1200" b="1" i="0" dirty="0"/>
              <a:t>Average Price per Unit:</a:t>
            </a:r>
          </a:p>
          <a:p>
            <a:pPr indent="-228600">
              <a:lnSpc>
                <a:spcPct val="90000"/>
              </a:lnSpc>
              <a:spcAft>
                <a:spcPts val="1000"/>
              </a:spcAft>
              <a:buClr>
                <a:schemeClr val="tx1"/>
              </a:buClr>
              <a:buSzPct val="100000"/>
              <a:buFont typeface="Arial" panose="020B0604020202020204" pitchFamily="34" charset="0"/>
              <a:buChar char="•"/>
            </a:pPr>
            <a:r>
              <a:rPr lang="en-US" sz="1200" dirty="0"/>
              <a:t>Mainstream mid-age and young singles/couples are willing to pay more per packet of chips compared to their budget and premium counterparts.</a:t>
            </a:r>
          </a:p>
        </p:txBody>
      </p:sp>
      <p:pic>
        <p:nvPicPr>
          <p:cNvPr id="20" name="Picture 19">
            <a:extLst>
              <a:ext uri="{FF2B5EF4-FFF2-40B4-BE49-F238E27FC236}">
                <a16:creationId xmlns:a16="http://schemas.microsoft.com/office/drawing/2014/main" id="{D1FF31CF-C408-5791-8D8E-99CCB0B1F5C2}"/>
              </a:ext>
            </a:extLst>
          </p:cNvPr>
          <p:cNvPicPr>
            <a:picLocks noChangeAspect="1"/>
          </p:cNvPicPr>
          <p:nvPr/>
        </p:nvPicPr>
        <p:blipFill>
          <a:blip r:embed="rId4"/>
          <a:stretch>
            <a:fillRect/>
          </a:stretch>
        </p:blipFill>
        <p:spPr>
          <a:xfrm>
            <a:off x="5850932" y="3046675"/>
            <a:ext cx="3082651" cy="1720587"/>
          </a:xfrm>
          <a:prstGeom prst="rect">
            <a:avLst/>
          </a:prstGeom>
        </p:spPr>
      </p:pic>
      <p:pic>
        <p:nvPicPr>
          <p:cNvPr id="16" name="Picture 15">
            <a:extLst>
              <a:ext uri="{FF2B5EF4-FFF2-40B4-BE49-F238E27FC236}">
                <a16:creationId xmlns:a16="http://schemas.microsoft.com/office/drawing/2014/main" id="{27690504-9C54-16DF-2EDA-F598AE8DCC22}"/>
              </a:ext>
            </a:extLst>
          </p:cNvPr>
          <p:cNvPicPr>
            <a:picLocks noChangeAspect="1"/>
          </p:cNvPicPr>
          <p:nvPr/>
        </p:nvPicPr>
        <p:blipFill>
          <a:blip r:embed="rId5"/>
          <a:stretch>
            <a:fillRect/>
          </a:stretch>
        </p:blipFill>
        <p:spPr>
          <a:xfrm>
            <a:off x="5787220" y="1599415"/>
            <a:ext cx="3234586" cy="1317246"/>
          </a:xfrm>
          <a:prstGeom prst="rect">
            <a:avLst/>
          </a:prstGeom>
        </p:spPr>
      </p:pic>
      <p:sp>
        <p:nvSpPr>
          <p:cNvPr id="2" name="Slide Number Placeholder 1">
            <a:extLst>
              <a:ext uri="{FF2B5EF4-FFF2-40B4-BE49-F238E27FC236}">
                <a16:creationId xmlns:a16="http://schemas.microsoft.com/office/drawing/2014/main" id="{5194BAEB-31C9-3472-B79E-1C5B5EB8AA66}"/>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lnSpc>
                <a:spcPct val="90000"/>
              </a:lnSpc>
              <a:spcAft>
                <a:spcPts val="600"/>
              </a:spcAft>
              <a:defRPr/>
            </a:pPr>
            <a:fld id="{00000000-1234-1234-1234-123412341234}" type="slidenum">
              <a:rPr lang="en-US" sz="1200" smtClean="0">
                <a:solidFill>
                  <a:schemeClr val="tx1">
                    <a:tint val="75000"/>
                  </a:schemeClr>
                </a:solidFill>
              </a:rPr>
              <a:pPr>
                <a:lnSpc>
                  <a:spcPct val="90000"/>
                </a:lnSpc>
                <a:spcAft>
                  <a:spcPts val="600"/>
                </a:spcAft>
                <a:defRPr/>
              </a:pPr>
              <a:t>5</a:t>
            </a:fld>
            <a:endParaRPr lang="en-US" sz="1200">
              <a:solidFill>
                <a:schemeClr val="tx1">
                  <a:tint val="75000"/>
                </a:schemeClr>
              </a:solidFill>
            </a:endParaRPr>
          </a:p>
        </p:txBody>
      </p:sp>
    </p:spTree>
    <p:extLst>
      <p:ext uri="{BB962C8B-B14F-4D97-AF65-F5344CB8AC3E}">
        <p14:creationId xmlns:p14="http://schemas.microsoft.com/office/powerpoint/2010/main" val="883054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silver balls scattered on a black surface&#10;&#10;Description automatically generated">
            <a:extLst>
              <a:ext uri="{FF2B5EF4-FFF2-40B4-BE49-F238E27FC236}">
                <a16:creationId xmlns:a16="http://schemas.microsoft.com/office/drawing/2014/main" id="{729CC9C2-4173-FF21-B09F-B8E88D15289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2934" r="1" b="1"/>
          <a:stretch/>
        </p:blipFill>
        <p:spPr>
          <a:xfrm>
            <a:off x="-170184" y="0"/>
            <a:ext cx="7180584" cy="51434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02DD1B87-7610-5FC2-84A5-96963B978832}"/>
              </a:ext>
            </a:extLst>
          </p:cNvPr>
          <p:cNvSpPr txBox="1">
            <a:spLocks/>
          </p:cNvSpPr>
          <p:nvPr/>
        </p:nvSpPr>
        <p:spPr>
          <a:xfrm>
            <a:off x="5424678" y="246230"/>
            <a:ext cx="2866642" cy="1424934"/>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Aft>
                <a:spcPts val="600"/>
              </a:spcAft>
            </a:pPr>
            <a:r>
              <a:rPr lang="en-US" sz="3000" dirty="0"/>
              <a:t>Brand affinity</a:t>
            </a:r>
          </a:p>
        </p:txBody>
      </p:sp>
      <p:sp>
        <p:nvSpPr>
          <p:cNvPr id="4" name="TextBox 3">
            <a:extLst>
              <a:ext uri="{FF2B5EF4-FFF2-40B4-BE49-F238E27FC236}">
                <a16:creationId xmlns:a16="http://schemas.microsoft.com/office/drawing/2014/main" id="{0677CA57-0382-BA1C-D986-6D210B0A8BDD}"/>
              </a:ext>
            </a:extLst>
          </p:cNvPr>
          <p:cNvSpPr txBox="1"/>
          <p:nvPr/>
        </p:nvSpPr>
        <p:spPr>
          <a:xfrm>
            <a:off x="5200650" y="1416843"/>
            <a:ext cx="3314699" cy="3248025"/>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100" b="1" dirty="0"/>
              <a:t>Spending Patterns</a:t>
            </a:r>
            <a:r>
              <a:rPr lang="en-US" sz="1100" dirty="0"/>
              <a:t>: Mainstream mid-age and young singles and couples are willing to pay more per packet of chips compared to their budget and premium counterparts.</a:t>
            </a:r>
          </a:p>
          <a:p>
            <a:pPr indent="-228600">
              <a:lnSpc>
                <a:spcPct val="90000"/>
              </a:lnSpc>
              <a:spcAft>
                <a:spcPts val="600"/>
              </a:spcAft>
              <a:buFont typeface="Arial" panose="020B0604020202020204" pitchFamily="34" charset="0"/>
              <a:buChar char="•"/>
            </a:pPr>
            <a:r>
              <a:rPr lang="en-US" sz="1100" b="1" dirty="0"/>
              <a:t>Statistical Analysis</a:t>
            </a:r>
            <a:r>
              <a:rPr lang="en-US" sz="1100" dirty="0"/>
              <a:t>:</a:t>
            </a:r>
          </a:p>
          <a:p>
            <a:pPr indent="-228600">
              <a:lnSpc>
                <a:spcPct val="90000"/>
              </a:lnSpc>
              <a:spcAft>
                <a:spcPts val="600"/>
              </a:spcAft>
              <a:buFont typeface="Arial" panose="020B0604020202020204" pitchFamily="34" charset="0"/>
              <a:buChar char="•"/>
            </a:pPr>
            <a:r>
              <a:rPr lang="en-US" sz="1100" dirty="0"/>
              <a:t>An independent t-test was performed to check if the difference in average price per unit is statistically significant. The p-value was 0.0, indicating that the unit price for mainstream, young, and mid-age singles and couples is significantly higher than that for budget or premium, young, and mid-age singles and couples.</a:t>
            </a:r>
          </a:p>
          <a:p>
            <a:pPr indent="-228600">
              <a:lnSpc>
                <a:spcPct val="90000"/>
              </a:lnSpc>
              <a:spcAft>
                <a:spcPts val="600"/>
              </a:spcAft>
              <a:buFont typeface="Arial" panose="020B0604020202020204" pitchFamily="34" charset="0"/>
              <a:buChar char="•"/>
            </a:pPr>
            <a:r>
              <a:rPr lang="en-US" sz="1100" b="1" dirty="0"/>
              <a:t>Brand Preferences</a:t>
            </a:r>
            <a:r>
              <a:rPr lang="en-US" sz="1100" dirty="0"/>
              <a:t>:</a:t>
            </a:r>
          </a:p>
          <a:p>
            <a:pPr indent="-228600">
              <a:lnSpc>
                <a:spcPct val="90000"/>
              </a:lnSpc>
              <a:spcAft>
                <a:spcPts val="600"/>
              </a:spcAft>
              <a:buFont typeface="Arial" panose="020B0604020202020204" pitchFamily="34" charset="0"/>
              <a:buChar char="•"/>
            </a:pPr>
            <a:r>
              <a:rPr lang="en-US" sz="1100" dirty="0"/>
              <a:t>Mainstream young singles and couples show specific brand affinities:</a:t>
            </a:r>
          </a:p>
          <a:p>
            <a:pPr marL="742950" lvl="1" indent="-228600">
              <a:lnSpc>
                <a:spcPct val="90000"/>
              </a:lnSpc>
              <a:spcAft>
                <a:spcPts val="600"/>
              </a:spcAft>
              <a:buFont typeface="Arial" panose="020B0604020202020204" pitchFamily="34" charset="0"/>
              <a:buChar char="•"/>
            </a:pPr>
            <a:r>
              <a:rPr lang="en-US" sz="1100" dirty="0"/>
              <a:t>They are 23% more likely to purchase Tyrrells chips.</a:t>
            </a:r>
          </a:p>
          <a:p>
            <a:pPr marL="742950" lvl="1" indent="-228600">
              <a:lnSpc>
                <a:spcPct val="90000"/>
              </a:lnSpc>
              <a:spcAft>
                <a:spcPts val="600"/>
              </a:spcAft>
              <a:buFont typeface="Arial" panose="020B0604020202020204" pitchFamily="34" charset="0"/>
              <a:buChar char="•"/>
            </a:pPr>
            <a:r>
              <a:rPr lang="en-US" sz="1100" dirty="0"/>
              <a:t>They are 56% less likely to purchase Burger Rings.</a:t>
            </a:r>
          </a:p>
          <a:p>
            <a:pPr indent="-228600">
              <a:lnSpc>
                <a:spcPct val="90000"/>
              </a:lnSpc>
              <a:spcAft>
                <a:spcPts val="600"/>
              </a:spcAft>
              <a:buFont typeface="Arial" panose="020B0604020202020204" pitchFamily="34" charset="0"/>
              <a:buChar char="•"/>
            </a:pPr>
            <a:r>
              <a:rPr lang="en-US" sz="1100" b="1" dirty="0"/>
              <a:t>Pack Size Preferences</a:t>
            </a:r>
            <a:r>
              <a:rPr lang="en-US" sz="1100" dirty="0"/>
              <a:t>:</a:t>
            </a:r>
          </a:p>
          <a:p>
            <a:pPr indent="-228600">
              <a:lnSpc>
                <a:spcPct val="90000"/>
              </a:lnSpc>
              <a:spcAft>
                <a:spcPts val="600"/>
              </a:spcAft>
              <a:buFont typeface="Arial" panose="020B0604020202020204" pitchFamily="34" charset="0"/>
              <a:buChar char="•"/>
            </a:pPr>
            <a:r>
              <a:rPr lang="en-US" sz="1100" dirty="0"/>
              <a:t>Mainstream young singles and couples are 27% more likely to purchase 270g packs of chips.</a:t>
            </a:r>
          </a:p>
          <a:p>
            <a:pPr indent="-228600">
              <a:lnSpc>
                <a:spcPct val="90000"/>
              </a:lnSpc>
              <a:spcAft>
                <a:spcPts val="600"/>
              </a:spcAft>
              <a:buFont typeface="Arial" panose="020B0604020202020204" pitchFamily="34" charset="0"/>
              <a:buChar char="•"/>
            </a:pPr>
            <a:endParaRPr lang="en-US" sz="700" dirty="0"/>
          </a:p>
        </p:txBody>
      </p:sp>
      <p:sp>
        <p:nvSpPr>
          <p:cNvPr id="2" name="Slide Number Placeholder 1">
            <a:extLst>
              <a:ext uri="{FF2B5EF4-FFF2-40B4-BE49-F238E27FC236}">
                <a16:creationId xmlns:a16="http://schemas.microsoft.com/office/drawing/2014/main" id="{9C484746-7944-2F76-D94A-140615B3A63F}"/>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a:lnSpc>
                <a:spcPct val="90000"/>
              </a:lnSpc>
              <a:spcAft>
                <a:spcPts val="600"/>
              </a:spcAft>
              <a:defRPr/>
            </a:pPr>
            <a:fld id="{00000000-1234-1234-1234-123412341234}" type="slidenum">
              <a:rPr lang="en-US" sz="1200">
                <a:solidFill>
                  <a:prstClr val="black">
                    <a:tint val="75000"/>
                  </a:prstClr>
                </a:solidFill>
                <a:latin typeface="Calibri" panose="020F0502020204030204"/>
              </a:rPr>
              <a:pPr>
                <a:lnSpc>
                  <a:spcPct val="90000"/>
                </a:lnSpc>
                <a:spcAft>
                  <a:spcPts val="600"/>
                </a:spcAft>
                <a:defRPr/>
              </a:pPr>
              <a:t>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57686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6F5888E-300C-5C9D-B451-EB06ED7E7E02}"/>
              </a:ext>
            </a:extLst>
          </p:cNvPr>
          <p:cNvSpPr>
            <a:spLocks noGrp="1"/>
          </p:cNvSpPr>
          <p:nvPr>
            <p:ph type="title"/>
          </p:nvPr>
        </p:nvSpPr>
        <p:spPr>
          <a:xfrm>
            <a:off x="473202" y="479640"/>
            <a:ext cx="2571750" cy="1289304"/>
          </a:xfrm>
        </p:spPr>
        <p:txBody>
          <a:bodyPr vert="horz" lIns="91440" tIns="45720" rIns="91440" bIns="45720" rtlCol="0" anchor="b">
            <a:normAutofit/>
          </a:bodyPr>
          <a:lstStyle/>
          <a:p>
            <a:pPr defTabSz="914400"/>
            <a:r>
              <a:rPr lang="en-US" sz="2900" kern="1200" dirty="0">
                <a:solidFill>
                  <a:schemeClr val="tx1"/>
                </a:solidFill>
                <a:latin typeface="+mj-lt"/>
                <a:ea typeface="+mj-ea"/>
                <a:cs typeface="+mj-cs"/>
              </a:rPr>
              <a:t>CUSTOMER LIFETIME VALUE(CLV)</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EB8EBE-E821-DCF5-FD72-4D5AD6ABE2C4}"/>
              </a:ext>
            </a:extLst>
          </p:cNvPr>
          <p:cNvSpPr txBox="1"/>
          <p:nvPr/>
        </p:nvSpPr>
        <p:spPr>
          <a:xfrm>
            <a:off x="473202" y="2105406"/>
            <a:ext cx="3017520" cy="2558034"/>
          </a:xfrm>
          <a:prstGeom prst="rect">
            <a:avLst/>
          </a:prstGeom>
        </p:spPr>
        <p:txBody>
          <a:bodyPr vert="horz" lIns="91440" tIns="45720" rIns="91440" bIns="45720" rtlCol="0" anchor="t">
            <a:normAutofit/>
          </a:bodyPr>
          <a:lstStyle/>
          <a:p>
            <a:pPr indent="-228600">
              <a:lnSpc>
                <a:spcPct val="90000"/>
              </a:lnSpc>
              <a:spcAft>
                <a:spcPts val="1000"/>
              </a:spcAft>
              <a:buClr>
                <a:schemeClr val="tx1"/>
              </a:buClr>
              <a:buSzPct val="100000"/>
              <a:buFont typeface="Arial" panose="020B0604020202020204" pitchFamily="34" charset="0"/>
              <a:buChar char="•"/>
            </a:pPr>
            <a:r>
              <a:rPr lang="en-US" sz="1000" dirty="0"/>
              <a:t>Older Families and Young Families lead in total sales and quantities, suggesting they are the most valuable customer segments. </a:t>
            </a:r>
          </a:p>
          <a:p>
            <a:pPr indent="-228600">
              <a:lnSpc>
                <a:spcPct val="90000"/>
              </a:lnSpc>
              <a:spcAft>
                <a:spcPts val="1000"/>
              </a:spcAft>
              <a:buClr>
                <a:schemeClr val="tx1"/>
              </a:buClr>
              <a:buSzPct val="100000"/>
              <a:buFont typeface="Arial" panose="020B0604020202020204" pitchFamily="34" charset="0"/>
              <a:buChar char="•"/>
            </a:pPr>
            <a:r>
              <a:rPr lang="en-US" sz="1000" dirty="0"/>
              <a:t>Minimal differences in purchasing behavior across Budget, Mainstream, and Premium statuses within Older and Young Families.</a:t>
            </a:r>
            <a:endParaRPr lang="en-US" sz="1000" b="1" dirty="0"/>
          </a:p>
        </p:txBody>
      </p:sp>
      <p:pic>
        <p:nvPicPr>
          <p:cNvPr id="6" name="Picture 5" descr="A graph of sales&#10;&#10;Description automatically generated">
            <a:extLst>
              <a:ext uri="{FF2B5EF4-FFF2-40B4-BE49-F238E27FC236}">
                <a16:creationId xmlns:a16="http://schemas.microsoft.com/office/drawing/2014/main" id="{C69365A8-2F83-7D02-8F0D-816D1B322235}"/>
              </a:ext>
            </a:extLst>
          </p:cNvPr>
          <p:cNvPicPr>
            <a:picLocks noChangeAspect="1"/>
          </p:cNvPicPr>
          <p:nvPr/>
        </p:nvPicPr>
        <p:blipFill>
          <a:blip r:embed="rId3"/>
          <a:stretch>
            <a:fillRect/>
          </a:stretch>
        </p:blipFill>
        <p:spPr>
          <a:xfrm>
            <a:off x="3490722" y="707746"/>
            <a:ext cx="5177790" cy="3728008"/>
          </a:xfrm>
          <a:prstGeom prst="rect">
            <a:avLst/>
          </a:prstGeom>
        </p:spPr>
      </p:pic>
      <p:sp>
        <p:nvSpPr>
          <p:cNvPr id="3" name="Slide Number Placeholder 2">
            <a:extLst>
              <a:ext uri="{FF2B5EF4-FFF2-40B4-BE49-F238E27FC236}">
                <a16:creationId xmlns:a16="http://schemas.microsoft.com/office/drawing/2014/main" id="{61FD1DC2-55F6-9321-9FC7-826703935A90}"/>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1200" smtClean="0">
                <a:solidFill>
                  <a:schemeClr val="tx1">
                    <a:tint val="75000"/>
                  </a:schemeClr>
                </a:solidFill>
              </a:rPr>
              <a:pPr lvl="0" indent="0">
                <a:lnSpc>
                  <a:spcPct val="90000"/>
                </a:lnSpc>
                <a:spcBef>
                  <a:spcPts val="0"/>
                </a:spcBef>
                <a:spcAft>
                  <a:spcPts val="600"/>
                </a:spcAft>
                <a:buNone/>
              </a:pPr>
              <a:t>7</a:t>
            </a:fld>
            <a:endParaRPr lang="en-US" sz="1200">
              <a:solidFill>
                <a:schemeClr val="tx1">
                  <a:tint val="75000"/>
                </a:schemeClr>
              </a:solidFill>
            </a:endParaRPr>
          </a:p>
        </p:txBody>
      </p:sp>
    </p:spTree>
    <p:extLst>
      <p:ext uri="{BB962C8B-B14F-4D97-AF65-F5344CB8AC3E}">
        <p14:creationId xmlns:p14="http://schemas.microsoft.com/office/powerpoint/2010/main" val="300119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C7EACD-B467-B85E-C663-E2BA744DE8AB}"/>
              </a:ext>
            </a:extLst>
          </p:cNvPr>
          <p:cNvSpPr>
            <a:spLocks noGrp="1"/>
          </p:cNvSpPr>
          <p:nvPr>
            <p:ph type="title"/>
          </p:nvPr>
        </p:nvSpPr>
        <p:spPr>
          <a:xfrm>
            <a:off x="473202" y="479640"/>
            <a:ext cx="2571750" cy="1289304"/>
          </a:xfrm>
        </p:spPr>
        <p:txBody>
          <a:bodyPr vert="horz" lIns="91440" tIns="45720" rIns="91440" bIns="45720" rtlCol="0" anchor="b">
            <a:normAutofit/>
          </a:bodyPr>
          <a:lstStyle/>
          <a:p>
            <a:pPr defTabSz="914400"/>
            <a:r>
              <a:rPr lang="en-US" sz="4100" kern="1200">
                <a:solidFill>
                  <a:schemeClr val="tx1"/>
                </a:solidFill>
                <a:latin typeface="+mj-lt"/>
                <a:ea typeface="+mj-ea"/>
                <a:cs typeface="+mj-cs"/>
              </a:rPr>
              <a:t>CHURN ANALYSIS</a:t>
            </a:r>
          </a:p>
        </p:txBody>
      </p:sp>
      <p:sp>
        <p:nvSpPr>
          <p:cNvPr id="2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9969B09-1E2E-0B6C-A24A-31B71A96B987}"/>
              </a:ext>
            </a:extLst>
          </p:cNvPr>
          <p:cNvSpPr txBox="1"/>
          <p:nvPr/>
        </p:nvSpPr>
        <p:spPr>
          <a:xfrm>
            <a:off x="473202" y="2105406"/>
            <a:ext cx="2571750" cy="255803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300" b="1" dirty="0"/>
              <a:t>Young Singles/Couples</a:t>
            </a:r>
            <a:r>
              <a:rPr lang="en-US" sz="1300" dirty="0"/>
              <a:t>: High churn rates indicate a need for targeted retention strategies.</a:t>
            </a:r>
          </a:p>
          <a:p>
            <a:pPr indent="-228600">
              <a:lnSpc>
                <a:spcPct val="90000"/>
              </a:lnSpc>
              <a:spcAft>
                <a:spcPts val="600"/>
              </a:spcAft>
              <a:buFont typeface="Arial" panose="020B0604020202020204" pitchFamily="34" charset="0"/>
              <a:buChar char="•"/>
            </a:pPr>
            <a:r>
              <a:rPr lang="en-US" sz="1300" b="1" dirty="0"/>
              <a:t>Retirees</a:t>
            </a:r>
            <a:r>
              <a:rPr lang="en-US" sz="1300" dirty="0"/>
              <a:t>: High churn, especially among Mainstream customers, suggests potential for improved engagement strategies for senior customers.</a:t>
            </a:r>
          </a:p>
          <a:p>
            <a:pPr indent="-228600">
              <a:lnSpc>
                <a:spcPct val="90000"/>
              </a:lnSpc>
              <a:spcAft>
                <a:spcPts val="600"/>
              </a:spcAft>
              <a:buFont typeface="Arial" panose="020B0604020202020204" pitchFamily="34" charset="0"/>
              <a:buChar char="•"/>
            </a:pPr>
            <a:r>
              <a:rPr lang="en-US" sz="1300" b="1" dirty="0"/>
              <a:t>New and Young Families</a:t>
            </a:r>
            <a:r>
              <a:rPr lang="en-US" sz="1300" dirty="0"/>
              <a:t>: Lower churn rates indicate effective retention or higher satisfaction levels.</a:t>
            </a:r>
          </a:p>
        </p:txBody>
      </p:sp>
      <p:pic>
        <p:nvPicPr>
          <p:cNvPr id="6" name="Picture 5" descr="A graph of a number of people&#10;&#10;Description automatically generated with medium confidence">
            <a:extLst>
              <a:ext uri="{FF2B5EF4-FFF2-40B4-BE49-F238E27FC236}">
                <a16:creationId xmlns:a16="http://schemas.microsoft.com/office/drawing/2014/main" id="{A8BC39CA-C11D-AC12-0997-A22F6E98B513}"/>
              </a:ext>
            </a:extLst>
          </p:cNvPr>
          <p:cNvPicPr>
            <a:picLocks noChangeAspect="1"/>
          </p:cNvPicPr>
          <p:nvPr/>
        </p:nvPicPr>
        <p:blipFill>
          <a:blip r:embed="rId3"/>
          <a:stretch>
            <a:fillRect/>
          </a:stretch>
        </p:blipFill>
        <p:spPr>
          <a:xfrm>
            <a:off x="3490722" y="811301"/>
            <a:ext cx="5177790" cy="3520897"/>
          </a:xfrm>
          <a:prstGeom prst="rect">
            <a:avLst/>
          </a:prstGeom>
        </p:spPr>
      </p:pic>
      <p:sp>
        <p:nvSpPr>
          <p:cNvPr id="3" name="Slide Number Placeholder 2">
            <a:extLst>
              <a:ext uri="{FF2B5EF4-FFF2-40B4-BE49-F238E27FC236}">
                <a16:creationId xmlns:a16="http://schemas.microsoft.com/office/drawing/2014/main" id="{AC6F10D4-3D87-8FB6-8891-5BE82CF1E3E9}"/>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1200" smtClean="0">
                <a:solidFill>
                  <a:schemeClr val="tx1">
                    <a:tint val="75000"/>
                  </a:schemeClr>
                </a:solidFill>
              </a:rPr>
              <a:pPr lvl="0" indent="0">
                <a:lnSpc>
                  <a:spcPct val="90000"/>
                </a:lnSpc>
                <a:spcBef>
                  <a:spcPts val="0"/>
                </a:spcBef>
                <a:spcAft>
                  <a:spcPts val="600"/>
                </a:spcAft>
                <a:buNone/>
              </a:pPr>
              <a:t>8</a:t>
            </a:fld>
            <a:endParaRPr lang="en-US" sz="1200">
              <a:solidFill>
                <a:schemeClr val="tx1">
                  <a:tint val="75000"/>
                </a:schemeClr>
              </a:solidFill>
            </a:endParaRPr>
          </a:p>
        </p:txBody>
      </p:sp>
    </p:spTree>
    <p:extLst>
      <p:ext uri="{BB962C8B-B14F-4D97-AF65-F5344CB8AC3E}">
        <p14:creationId xmlns:p14="http://schemas.microsoft.com/office/powerpoint/2010/main" val="140499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a:spLocks/>
          </p:cNvSpPr>
          <p:nvPr/>
        </p:nvSpPr>
        <p:spPr>
          <a:xfrm>
            <a:off x="473202" y="479640"/>
            <a:ext cx="2571750" cy="1289304"/>
          </a:xfrm>
          <a:prstGeom prst="rect">
            <a:avLst/>
          </a:prstGeom>
        </p:spPr>
        <p:txBody>
          <a:bodyPr vert="horz" lIns="91440" tIns="45720" rIns="91440" bIns="45720" rtlCol="0" anchor="b">
            <a:normAutofit/>
          </a:bodyPr>
          <a:lst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a:lnSpc>
                <a:spcPct val="90000"/>
              </a:lnSpc>
              <a:spcAft>
                <a:spcPts val="600"/>
              </a:spcAft>
            </a:pPr>
            <a:r>
              <a:rPr lang="en-US" sz="2900" kern="1200">
                <a:solidFill>
                  <a:schemeClr val="tx1"/>
                </a:solidFill>
                <a:latin typeface="+mj-lt"/>
                <a:ea typeface="+mj-ea"/>
                <a:cs typeface="+mj-cs"/>
              </a:rPr>
              <a:t>Seasonal Sales Analysis</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930317"/>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BC867C9-056D-941B-E136-C4BFF986A189}"/>
              </a:ext>
            </a:extLst>
          </p:cNvPr>
          <p:cNvSpPr txBox="1"/>
          <p:nvPr/>
        </p:nvSpPr>
        <p:spPr>
          <a:xfrm>
            <a:off x="473202" y="2105406"/>
            <a:ext cx="3082798" cy="255803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900" b="1" dirty="0"/>
              <a:t>Sales Fluctuation</a:t>
            </a:r>
            <a:r>
              <a:rPr lang="en-US" sz="900" dirty="0"/>
              <a:t>: Monthly sales fluctuate, indicating that customer purchasing behavior varies throughout the year.</a:t>
            </a:r>
          </a:p>
          <a:p>
            <a:pPr indent="-228600">
              <a:lnSpc>
                <a:spcPct val="90000"/>
              </a:lnSpc>
              <a:spcAft>
                <a:spcPts val="600"/>
              </a:spcAft>
              <a:buFont typeface="Arial" panose="020B0604020202020204" pitchFamily="34" charset="0"/>
              <a:buChar char="•"/>
            </a:pPr>
            <a:r>
              <a:rPr lang="en-US" sz="900" b="1" dirty="0"/>
              <a:t>Peak Sales in December</a:t>
            </a:r>
            <a:r>
              <a:rPr lang="en-US" sz="900" dirty="0"/>
              <a:t>: December shows a significant peak in sales, likely due to the holiday season.</a:t>
            </a:r>
          </a:p>
          <a:p>
            <a:pPr indent="-228600">
              <a:lnSpc>
                <a:spcPct val="90000"/>
              </a:lnSpc>
              <a:spcAft>
                <a:spcPts val="600"/>
              </a:spcAft>
              <a:buFont typeface="Arial" panose="020B0604020202020204" pitchFamily="34" charset="0"/>
              <a:buChar char="•"/>
            </a:pPr>
            <a:r>
              <a:rPr lang="en-US" sz="900" b="1" dirty="0"/>
              <a:t>Low Sales Periods in February and May</a:t>
            </a:r>
            <a:r>
              <a:rPr lang="en-US" sz="900" dirty="0"/>
              <a:t>: February and May experience the lowest sales, possibly due to post-holiday spending fatigue and pre-summer slowdowns.</a:t>
            </a:r>
          </a:p>
          <a:p>
            <a:pPr indent="-228600">
              <a:lnSpc>
                <a:spcPct val="90000"/>
              </a:lnSpc>
              <a:spcAft>
                <a:spcPts val="600"/>
              </a:spcAft>
              <a:buFont typeface="Arial" panose="020B0604020202020204" pitchFamily="34" charset="0"/>
              <a:buChar char="•"/>
            </a:pPr>
            <a:r>
              <a:rPr lang="en-US" sz="900" b="1" dirty="0"/>
              <a:t>Moderate Variability</a:t>
            </a:r>
            <a:r>
              <a:rPr lang="en-US" sz="900" dirty="0"/>
              <a:t>: While there are notable peaks and troughs, the overall variability in monthly sales is moderate.</a:t>
            </a:r>
          </a:p>
          <a:p>
            <a:pPr indent="-228600">
              <a:lnSpc>
                <a:spcPct val="90000"/>
              </a:lnSpc>
              <a:spcAft>
                <a:spcPts val="600"/>
              </a:spcAft>
              <a:buFont typeface="Arial" panose="020B0604020202020204" pitchFamily="34" charset="0"/>
              <a:buChar char="•"/>
            </a:pPr>
            <a:r>
              <a:rPr lang="en-US" sz="900" b="1" dirty="0"/>
              <a:t>Lack of Strong Seasonal Trend</a:t>
            </a:r>
            <a:r>
              <a:rPr lang="en-US" sz="900" dirty="0"/>
              <a:t>: Apart from the holiday season peak, there is no clear seasonal trend, suggesting other factors significantly influence sales.</a:t>
            </a:r>
          </a:p>
        </p:txBody>
      </p:sp>
      <p:pic>
        <p:nvPicPr>
          <p:cNvPr id="17" name="Picture 16">
            <a:extLst>
              <a:ext uri="{FF2B5EF4-FFF2-40B4-BE49-F238E27FC236}">
                <a16:creationId xmlns:a16="http://schemas.microsoft.com/office/drawing/2014/main" id="{5C6DDA9B-AFBE-DEBF-0A73-27AF2333411A}"/>
              </a:ext>
            </a:extLst>
          </p:cNvPr>
          <p:cNvPicPr>
            <a:picLocks noChangeAspect="1"/>
          </p:cNvPicPr>
          <p:nvPr/>
        </p:nvPicPr>
        <p:blipFill>
          <a:blip r:embed="rId3"/>
          <a:stretch>
            <a:fillRect/>
          </a:stretch>
        </p:blipFill>
        <p:spPr>
          <a:xfrm>
            <a:off x="3877732" y="1206108"/>
            <a:ext cx="4790779" cy="2731284"/>
          </a:xfrm>
          <a:prstGeom prst="rect">
            <a:avLst/>
          </a:prstGeom>
        </p:spPr>
      </p:pic>
      <p:sp>
        <p:nvSpPr>
          <p:cNvPr id="2" name="Slide Number Placeholder 1">
            <a:extLst>
              <a:ext uri="{FF2B5EF4-FFF2-40B4-BE49-F238E27FC236}">
                <a16:creationId xmlns:a16="http://schemas.microsoft.com/office/drawing/2014/main" id="{5C4A21D9-09E4-42F7-1998-FD43631702F8}"/>
              </a:ext>
            </a:extLst>
          </p:cNvPr>
          <p:cNvSpPr>
            <a:spLocks noGrp="1"/>
          </p:cNvSpPr>
          <p:nvPr>
            <p:ph type="sldNum" sz="quarter" idx="12"/>
          </p:nvPr>
        </p:nvSpPr>
        <p:spPr>
          <a:xfrm>
            <a:off x="6457950" y="476726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1200" smtClean="0">
                <a:solidFill>
                  <a:schemeClr val="tx1">
                    <a:tint val="75000"/>
                  </a:schemeClr>
                </a:solidFill>
              </a:rPr>
              <a:pPr lvl="0" indent="0">
                <a:lnSpc>
                  <a:spcPct val="90000"/>
                </a:lnSpc>
                <a:spcBef>
                  <a:spcPts val="0"/>
                </a:spcBef>
                <a:spcAft>
                  <a:spcPts val="600"/>
                </a:spcAft>
                <a:buNone/>
              </a:pPr>
              <a:t>9</a:t>
            </a:fld>
            <a:endParaRPr lang="en-US" sz="1200">
              <a:solidFill>
                <a:schemeClr val="tx1">
                  <a:tint val="75000"/>
                </a:schemeClr>
              </a:solidFill>
            </a:endParaRPr>
          </a:p>
        </p:txBody>
      </p:sp>
    </p:spTree>
    <p:extLst>
      <p:ext uri="{BB962C8B-B14F-4D97-AF65-F5344CB8AC3E}">
        <p14:creationId xmlns:p14="http://schemas.microsoft.com/office/powerpoint/2010/main" val="1770129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1547</TotalTime>
  <Words>2341</Words>
  <Application>Microsoft Office PowerPoint</Application>
  <PresentationFormat>On-screen Show (16:9)</PresentationFormat>
  <Paragraphs>191</Paragraphs>
  <Slides>13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Arial</vt:lpstr>
      <vt:lpstr>Proxima Nova</vt:lpstr>
      <vt:lpstr>Aptos</vt:lpstr>
      <vt:lpstr>Open Sans</vt:lpstr>
      <vt:lpstr>Wingdings</vt:lpstr>
      <vt:lpstr>Aptos Display</vt:lpstr>
      <vt:lpstr>Office Theme</vt:lpstr>
      <vt:lpstr>Chips Sales Analysis: Unveiling Insights for Strategic Planning</vt:lpstr>
      <vt:lpstr>AGENDA</vt:lpstr>
      <vt:lpstr>Chips Sales Analysis: Introduction</vt:lpstr>
      <vt:lpstr>PowerPoint Presentation</vt:lpstr>
      <vt:lpstr>PowerPoint Presentation</vt:lpstr>
      <vt:lpstr>PowerPoint Presentation</vt:lpstr>
      <vt:lpstr>CUSTOMER LIFETIME VALUE(CLV)</vt:lpstr>
      <vt:lpstr>CHURN ANALYSIS</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rupsa chaudhuri</cp:lastModifiedBy>
  <cp:revision>13</cp:revision>
  <dcterms:modified xsi:type="dcterms:W3CDTF">2024-07-09T05:50:41Z</dcterms:modified>
</cp:coreProperties>
</file>